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00" r:id="rId2"/>
    <p:sldId id="307" r:id="rId3"/>
    <p:sldId id="371" r:id="rId4"/>
    <p:sldId id="380" r:id="rId5"/>
    <p:sldId id="395" r:id="rId6"/>
    <p:sldId id="372" r:id="rId7"/>
    <p:sldId id="403" r:id="rId8"/>
    <p:sldId id="397" r:id="rId9"/>
    <p:sldId id="398" r:id="rId10"/>
    <p:sldId id="400" r:id="rId11"/>
    <p:sldId id="399" r:id="rId12"/>
    <p:sldId id="401" r:id="rId13"/>
    <p:sldId id="402" r:id="rId14"/>
    <p:sldId id="396" r:id="rId15"/>
    <p:sldId id="404" r:id="rId16"/>
    <p:sldId id="405" r:id="rId17"/>
    <p:sldId id="406" r:id="rId18"/>
    <p:sldId id="407" r:id="rId19"/>
    <p:sldId id="408" r:id="rId20"/>
    <p:sldId id="409" r:id="rId21"/>
    <p:sldId id="411" r:id="rId22"/>
    <p:sldId id="410" r:id="rId23"/>
    <p:sldId id="412" r:id="rId24"/>
    <p:sldId id="413" r:id="rId25"/>
    <p:sldId id="428" r:id="rId26"/>
    <p:sldId id="427" r:id="rId27"/>
    <p:sldId id="432" r:id="rId28"/>
    <p:sldId id="431" r:id="rId29"/>
    <p:sldId id="424" r:id="rId30"/>
    <p:sldId id="423" r:id="rId31"/>
    <p:sldId id="422" r:id="rId32"/>
    <p:sldId id="421" r:id="rId33"/>
    <p:sldId id="420" r:id="rId34"/>
    <p:sldId id="416" r:id="rId35"/>
    <p:sldId id="430" r:id="rId36"/>
    <p:sldId id="385" r:id="rId37"/>
    <p:sldId id="414" r:id="rId38"/>
    <p:sldId id="306" r:id="rId39"/>
  </p:sldIdLst>
  <p:sldSz cx="9144000" cy="6858000" type="screen4x3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0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Ecker" initials="CE" lastIdx="1" clrIdx="0">
    <p:extLst>
      <p:ext uri="{19B8F6BF-5375-455C-9EA6-DF929625EA0E}">
        <p15:presenceInfo xmlns:p15="http://schemas.microsoft.com/office/powerpoint/2012/main" userId="54782c2b43c1fc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0000"/>
    <a:srgbClr val="CC0000"/>
    <a:srgbClr val="FF0000"/>
    <a:srgbClr val="E6E6E6"/>
    <a:srgbClr val="626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6357" autoAdjust="0"/>
  </p:normalViewPr>
  <p:slideViewPr>
    <p:cSldViewPr showGuides="1">
      <p:cViewPr varScale="1">
        <p:scale>
          <a:sx n="114" d="100"/>
          <a:sy n="114" d="100"/>
        </p:scale>
        <p:origin x="1086" y="96"/>
      </p:cViewPr>
      <p:guideLst>
        <p:guide orient="horz" pos="2160"/>
        <p:guide pos="2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3991" y="0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45144C29-C0F0-E042-99EB-E9D3949336AB}" type="datetime1">
              <a:rPr lang="de-DE" smtClean="0"/>
              <a:t>23.06.2021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3991" y="9721106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2F47DD57-4886-134A-8F1B-BAC64F561F7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61328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1" y="0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14A30561-B2A5-1E41-ABF0-0F9E8914B36D}" type="datetime1">
              <a:rPr lang="de-DE" smtClean="0"/>
              <a:t>23.06.2021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96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1" y="9721106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49804C45-C4B7-024C-9A1F-72DDADF5CA1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2456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04C45-C4B7-024C-9A1F-72DDADF5CA1E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18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04C45-C4B7-024C-9A1F-72DDADF5CA1E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0608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04C45-C4B7-024C-9A1F-72DDADF5CA1E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060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rlie_Bs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0" y="1386000"/>
            <a:ext cx="9144000" cy="5472000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2626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-1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 i="0" cap="none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-3835400" y="-53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41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6259" y="4941168"/>
            <a:ext cx="9186771" cy="191683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18905" y="-27384"/>
            <a:ext cx="9144000" cy="494116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38654" y="5229200"/>
            <a:ext cx="8496944" cy="12961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2328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628800"/>
            <a:ext cx="4752528" cy="446449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5292080" y="1628800"/>
            <a:ext cx="3600400" cy="20882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1"/>
          </p:nvPr>
        </p:nvSpPr>
        <p:spPr>
          <a:xfrm>
            <a:off x="5292080" y="4005064"/>
            <a:ext cx="3600400" cy="20882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13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0" name="Rechteck 19"/>
          <p:cNvSpPr/>
          <p:nvPr userDrawn="1"/>
        </p:nvSpPr>
        <p:spPr>
          <a:xfrm>
            <a:off x="-1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hteck 22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88611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628799"/>
            <a:ext cx="8640960" cy="273630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156176" y="4581128"/>
            <a:ext cx="2736304" cy="158417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2"/>
          </p:nvPr>
        </p:nvSpPr>
        <p:spPr>
          <a:xfrm>
            <a:off x="251520" y="4581128"/>
            <a:ext cx="2736304" cy="158417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3"/>
          </p:nvPr>
        </p:nvSpPr>
        <p:spPr>
          <a:xfrm>
            <a:off x="3203848" y="4581128"/>
            <a:ext cx="2736304" cy="158417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-1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 20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sp>
        <p:nvSpPr>
          <p:cNvPr id="17" name="Textfeld 16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757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39952" y="1628801"/>
            <a:ext cx="4752528" cy="453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1"/>
          </p:nvPr>
        </p:nvSpPr>
        <p:spPr>
          <a:xfrm>
            <a:off x="251520" y="1628800"/>
            <a:ext cx="3778374" cy="4536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 19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sp>
        <p:nvSpPr>
          <p:cNvPr id="13" name="Textfeld 12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69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620000"/>
            <a:ext cx="8640960" cy="453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/>
          <p:cNvSpPr/>
          <p:nvPr userDrawn="1"/>
        </p:nvSpPr>
        <p:spPr>
          <a:xfrm>
            <a:off x="0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17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3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52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488724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188640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/>
          <p:cNvSpPr/>
          <p:nvPr userDrawn="1"/>
        </p:nvSpPr>
        <p:spPr>
          <a:xfrm>
            <a:off x="0" y="1079025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17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3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990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de-DE"/>
              <a:t>Hochschule Landshut  |  www.haw-landshut.de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/>
            <a:fld id="{5C6C25D1-710F-446D-AA81-79ED79336A03}" type="datetime1">
              <a:rPr lang="de-DE" smtClean="0"/>
              <a:pPr lvl="0"/>
              <a:t>23.06.2021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8628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-63063" y="4797152"/>
            <a:ext cx="9315583" cy="2060848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0" y="1386488"/>
            <a:ext cx="9144000" cy="3410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-1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87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2"/>
          <p:cNvSpPr txBox="1">
            <a:spLocks/>
          </p:cNvSpPr>
          <p:nvPr userDrawn="1"/>
        </p:nvSpPr>
        <p:spPr>
          <a:xfrm>
            <a:off x="251520" y="5229200"/>
            <a:ext cx="8496944" cy="12961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2996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64" r:id="rId3"/>
    <p:sldLayoutId id="2147483666" r:id="rId4"/>
    <p:sldLayoutId id="2147483665" r:id="rId5"/>
    <p:sldLayoutId id="2147483663" r:id="rId6"/>
    <p:sldLayoutId id="2147483667" r:id="rId7"/>
    <p:sldLayoutId id="2147483670" r:id="rId8"/>
    <p:sldLayoutId id="2147483671" r:id="rId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2400" b="1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n/pdfdocs/NXP_LPC546xx_User_Manual.pdf" TargetMode="External"/><Relationship Id="rId2" Type="http://schemas.openxmlformats.org/officeDocument/2006/relationships/hyperlink" Target="https://nxpcup.nxp.com/challenges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Aufbau und Programmierung eines Modellfahrzeugs für den NXP Cup</a:t>
            </a:r>
            <a:br>
              <a:rPr lang="de-DE" dirty="0"/>
            </a:br>
            <a:r>
              <a:rPr lang="de-DE" sz="1200" dirty="0"/>
              <a:t>Christian Ecker, Matthias Summer, Markus Ambrosch – Master Elektrotechnik Sem.2 SS21</a:t>
            </a:r>
            <a:endParaRPr lang="de-DE" dirty="0"/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8DF2B722-A8D2-434E-91A0-2C43C67A7D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1" t="9460" r="18469" b="13069"/>
          <a:stretch/>
        </p:blipFill>
        <p:spPr>
          <a:xfrm rot="16200000">
            <a:off x="1838784" y="-459916"/>
            <a:ext cx="5466432" cy="9144000"/>
          </a:xfrm>
        </p:spPr>
      </p:pic>
    </p:spTree>
    <p:extLst>
      <p:ext uri="{BB962C8B-B14F-4D97-AF65-F5344CB8AC3E}">
        <p14:creationId xmlns:p14="http://schemas.microsoft.com/office/powerpoint/2010/main" val="3733078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Bildaufnahme mit der Zeilenkamera IV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B8B381B-AECE-4B6D-BA1A-9B17D7AF9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28" y="1199722"/>
            <a:ext cx="5806943" cy="219475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3F4284-35D4-4D18-AE85-4EEC2CB0D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06" y="3591999"/>
            <a:ext cx="5601185" cy="27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53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Bildaufnahme mit der Zeilenkamera V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F94C9B-8B0A-4675-B734-817F55630D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366144"/>
            <a:ext cx="2517744" cy="3356992"/>
          </a:xfrm>
          <a:prstGeom prst="rect">
            <a:avLst/>
          </a:prstGeom>
        </p:spPr>
      </p:pic>
      <p:pic>
        <p:nvPicPr>
          <p:cNvPr id="9" name="Grafik 8" descr="Ein Bild, das Natur, Licht, Nachthimmel enthält.&#10;&#10;Automatisch generierte Beschreibung">
            <a:extLst>
              <a:ext uri="{FF2B5EF4-FFF2-40B4-BE49-F238E27FC236}">
                <a16:creationId xmlns:a16="http://schemas.microsoft.com/office/drawing/2014/main" id="{5CB3057A-CDC0-4405-87B3-ADF705A2EF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1" t="35473" r="41600" b="43527"/>
          <a:stretch/>
        </p:blipFill>
        <p:spPr>
          <a:xfrm>
            <a:off x="4228360" y="2365772"/>
            <a:ext cx="3362904" cy="335699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9496290-1DCF-43FC-80E5-C854172A6DF0}"/>
              </a:ext>
            </a:extLst>
          </p:cNvPr>
          <p:cNvSpPr txBox="1"/>
          <p:nvPr/>
        </p:nvSpPr>
        <p:spPr>
          <a:xfrm>
            <a:off x="0" y="161473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Lichtdurchlässigkeit der Kamera-Platine</a:t>
            </a:r>
          </a:p>
        </p:txBody>
      </p:sp>
    </p:spTree>
    <p:extLst>
      <p:ext uri="{BB962C8B-B14F-4D97-AF65-F5344CB8AC3E}">
        <p14:creationId xmlns:p14="http://schemas.microsoft.com/office/powerpoint/2010/main" val="1216059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3. </a:t>
            </a:r>
            <a:r>
              <a:rPr lang="de-DE" sz="2800" dirty="0"/>
              <a:t>3D-Druck-Anbauteil Antriebsabdeckung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pic>
        <p:nvPicPr>
          <p:cNvPr id="17" name="Grafik 16" descr="Ein Bild, das Maschine enthält.&#10;&#10;Automatisch generierte Beschreibung">
            <a:extLst>
              <a:ext uri="{FF2B5EF4-FFF2-40B4-BE49-F238E27FC236}">
                <a16:creationId xmlns:a16="http://schemas.microsoft.com/office/drawing/2014/main" id="{6F4E7F6F-5BAE-45B0-960D-0ACACC813D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8" y="1200944"/>
            <a:ext cx="8748464" cy="514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24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3. </a:t>
            </a:r>
            <a:r>
              <a:rPr lang="de-DE" sz="2800" dirty="0"/>
              <a:t>3D-Anbauteil Antriebsabdeckung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947F1E7-28F1-4C73-B077-BD5C8CDF2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688328"/>
            <a:ext cx="1457529" cy="14813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BEE9597-ED75-4107-84F4-EB2AE26B8B88}"/>
              </a:ext>
            </a:extLst>
          </p:cNvPr>
          <p:cNvSpPr txBox="1"/>
          <p:nvPr/>
        </p:nvSpPr>
        <p:spPr>
          <a:xfrm>
            <a:off x="467544" y="4169672"/>
            <a:ext cx="1457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Autodesk Fusion360</a:t>
            </a:r>
          </a:p>
        </p:txBody>
      </p:sp>
      <p:pic>
        <p:nvPicPr>
          <p:cNvPr id="11" name="Grafik 10" descr="Ein Bild, das Leder, Zahnrad enthält.&#10;&#10;Automatisch generierte Beschreibung">
            <a:extLst>
              <a:ext uri="{FF2B5EF4-FFF2-40B4-BE49-F238E27FC236}">
                <a16:creationId xmlns:a16="http://schemas.microsoft.com/office/drawing/2014/main" id="{0782C15D-149B-4C00-AB2F-B42A4B4B87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04" y="1196752"/>
            <a:ext cx="5940152" cy="238766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565D60-0C20-4E2A-866E-5AB58BBEAA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85" y="3800438"/>
            <a:ext cx="2469175" cy="2387662"/>
          </a:xfrm>
          <a:prstGeom prst="rect">
            <a:avLst/>
          </a:prstGeom>
        </p:spPr>
      </p:pic>
      <p:pic>
        <p:nvPicPr>
          <p:cNvPr id="15" name="Grafik 14" descr="Ein Bild, das Fuß enthält.&#10;&#10;Automatisch generierte Beschreibung">
            <a:extLst>
              <a:ext uri="{FF2B5EF4-FFF2-40B4-BE49-F238E27FC236}">
                <a16:creationId xmlns:a16="http://schemas.microsoft.com/office/drawing/2014/main" id="{A6AFE27C-F333-427A-A72E-49B169F90B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768" y="3809808"/>
            <a:ext cx="2078559" cy="238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25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>
                <a:solidFill>
                  <a:schemeClr val="tx1"/>
                </a:solidFill>
              </a:rPr>
              <a:t>Programmierung der Anzeige 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5BB32650-453C-456B-A9CF-E0004B876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4887240"/>
          </a:xfrm>
        </p:spPr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Wiederholung des Problems</a:t>
            </a:r>
          </a:p>
          <a:p>
            <a:pPr marL="0" indent="0">
              <a:buNone/>
            </a:pPr>
            <a:endParaRPr lang="de-DE" sz="2400" b="1" u="sng" dirty="0">
              <a:solidFill>
                <a:srgbClr val="BE0000"/>
              </a:solidFill>
            </a:endParaRPr>
          </a:p>
          <a:p>
            <a:pPr marL="0" indent="0">
              <a:buNone/>
            </a:pPr>
            <a:endParaRPr lang="de-DE" sz="2400" b="1" u="sng" dirty="0">
              <a:solidFill>
                <a:srgbClr val="BE0000"/>
              </a:solidFill>
            </a:endParaRPr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	Kommunikation mit dem Display funktionierte nicht!!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38E96074-7584-4D17-BC35-238F999A9672}"/>
              </a:ext>
            </a:extLst>
          </p:cNvPr>
          <p:cNvGrpSpPr/>
          <p:nvPr/>
        </p:nvGrpSpPr>
        <p:grpSpPr>
          <a:xfrm>
            <a:off x="2362919" y="3501008"/>
            <a:ext cx="4241284" cy="2376264"/>
            <a:chOff x="2362919" y="3501008"/>
            <a:chExt cx="4241284" cy="2376264"/>
          </a:xfrm>
        </p:grpSpPr>
        <p:pic>
          <p:nvPicPr>
            <p:cNvPr id="18" name="Grafik 17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D4D9DD0A-9CD4-4099-8436-5206CAC37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919" y="3501008"/>
              <a:ext cx="4241284" cy="2376264"/>
            </a:xfrm>
            <a:prstGeom prst="rect">
              <a:avLst/>
            </a:prstGeom>
          </p:spPr>
        </p:pic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A690DD5F-67FC-48B1-91C0-515CB120D8D3}"/>
                </a:ext>
              </a:extLst>
            </p:cNvPr>
            <p:cNvCxnSpPr>
              <a:cxnSpLocks/>
            </p:cNvCxnSpPr>
            <p:nvPr/>
          </p:nvCxnSpPr>
          <p:spPr>
            <a:xfrm>
              <a:off x="2362919" y="3501008"/>
              <a:ext cx="4241284" cy="23762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5A5E8BE7-154D-4D59-BF96-7F306FD56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919" y="3501008"/>
              <a:ext cx="4241284" cy="23762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285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>
                <a:solidFill>
                  <a:schemeClr val="tx1"/>
                </a:solidFill>
              </a:rPr>
              <a:t>Programmierung der Anzeige 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7880EFF-DBF7-4030-A97F-2973CB378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838" y="1371454"/>
            <a:ext cx="5544324" cy="2381582"/>
          </a:xfr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414EB5BA-5577-4DE8-9298-B93918B60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860989"/>
            <a:ext cx="6732240" cy="255640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F73CF4D-3ED0-46FA-B7C0-62115CACA853}"/>
              </a:ext>
            </a:extLst>
          </p:cNvPr>
          <p:cNvSpPr txBox="1"/>
          <p:nvPr/>
        </p:nvSpPr>
        <p:spPr>
          <a:xfrm>
            <a:off x="7164288" y="3530013"/>
            <a:ext cx="720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BE0000"/>
                </a:solidFill>
              </a:rPr>
              <a:t>[NXP2] </a:t>
            </a:r>
            <a:endParaRPr lang="de-DE" sz="12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3039628-A67A-49CD-8E49-B0DB9141F04D}"/>
              </a:ext>
            </a:extLst>
          </p:cNvPr>
          <p:cNvSpPr txBox="1"/>
          <p:nvPr/>
        </p:nvSpPr>
        <p:spPr>
          <a:xfrm>
            <a:off x="8038116" y="6055677"/>
            <a:ext cx="720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BE0000"/>
                </a:solidFill>
              </a:rPr>
              <a:t>[NXP2]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27518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>
                <a:solidFill>
                  <a:schemeClr val="tx1"/>
                </a:solidFill>
              </a:rPr>
              <a:t>Programmierung der Anzeige III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315EF0-A95F-4E2D-9B18-7B79C6042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Nächstes Problem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Frequenz von SCL bei 333kHz statt 400kHz</a:t>
            </a:r>
          </a:p>
          <a:p>
            <a:pPr marL="0" indent="0">
              <a:buNone/>
            </a:pPr>
            <a:endParaRPr lang="de-DE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sz="2400" dirty="0" err="1">
                <a:solidFill>
                  <a:schemeClr val="tx1"/>
                </a:solidFill>
              </a:rPr>
              <a:t>SCLRate</a:t>
            </a:r>
            <a:r>
              <a:rPr lang="de-DE" sz="2400" dirty="0">
                <a:solidFill>
                  <a:schemeClr val="tx1"/>
                </a:solidFill>
              </a:rPr>
              <a:t> = </a:t>
            </a:r>
            <a:r>
              <a:rPr lang="de-DE" sz="2400" dirty="0" err="1">
                <a:solidFill>
                  <a:schemeClr val="tx1"/>
                </a:solidFill>
              </a:rPr>
              <a:t>clock</a:t>
            </a:r>
            <a:r>
              <a:rPr lang="de-DE" sz="2400" dirty="0">
                <a:solidFill>
                  <a:schemeClr val="tx1"/>
                </a:solidFill>
              </a:rPr>
              <a:t> rate /(SCL high time + SCL </a:t>
            </a:r>
            <a:r>
              <a:rPr lang="de-DE" sz="2400" dirty="0" err="1">
                <a:solidFill>
                  <a:schemeClr val="tx1"/>
                </a:solidFill>
              </a:rPr>
              <a:t>low</a:t>
            </a:r>
            <a:r>
              <a:rPr lang="de-DE" sz="2400" dirty="0">
                <a:solidFill>
                  <a:schemeClr val="tx1"/>
                </a:solidFill>
              </a:rPr>
              <a:t> time)</a:t>
            </a:r>
          </a:p>
          <a:p>
            <a:pPr marL="0" indent="0">
              <a:buNone/>
            </a:pPr>
            <a:endParaRPr lang="de-DE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SCL high time = SCL </a:t>
            </a:r>
            <a:r>
              <a:rPr lang="de-DE" sz="2400" dirty="0" err="1">
                <a:solidFill>
                  <a:schemeClr val="tx1"/>
                </a:solidFill>
              </a:rPr>
              <a:t>divider</a:t>
            </a:r>
            <a:r>
              <a:rPr lang="de-DE" sz="2400" dirty="0">
                <a:solidFill>
                  <a:schemeClr val="tx1"/>
                </a:solidFill>
              </a:rPr>
              <a:t> * high </a:t>
            </a:r>
            <a:r>
              <a:rPr lang="de-DE" sz="2400" dirty="0" err="1">
                <a:solidFill>
                  <a:schemeClr val="tx1"/>
                </a:solidFill>
              </a:rPr>
              <a:t>multiplier</a:t>
            </a:r>
            <a:endParaRPr lang="de-DE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SCL </a:t>
            </a:r>
            <a:r>
              <a:rPr lang="de-DE" sz="2400" dirty="0" err="1">
                <a:solidFill>
                  <a:schemeClr val="tx1"/>
                </a:solidFill>
              </a:rPr>
              <a:t>low</a:t>
            </a:r>
            <a:r>
              <a:rPr lang="de-DE" sz="2400" dirty="0">
                <a:solidFill>
                  <a:schemeClr val="tx1"/>
                </a:solidFill>
              </a:rPr>
              <a:t> time = SCL </a:t>
            </a:r>
            <a:r>
              <a:rPr lang="de-DE" sz="2400" dirty="0" err="1">
                <a:solidFill>
                  <a:schemeClr val="tx1"/>
                </a:solidFill>
              </a:rPr>
              <a:t>divider</a:t>
            </a:r>
            <a:r>
              <a:rPr lang="de-DE" sz="2400" dirty="0">
                <a:solidFill>
                  <a:schemeClr val="tx1"/>
                </a:solidFill>
              </a:rPr>
              <a:t> * </a:t>
            </a:r>
            <a:r>
              <a:rPr lang="de-DE" sz="2400" dirty="0" err="1">
                <a:solidFill>
                  <a:schemeClr val="tx1"/>
                </a:solidFill>
              </a:rPr>
              <a:t>low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multiplier</a:t>
            </a:r>
            <a:endParaRPr lang="de-DE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83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>
                <a:solidFill>
                  <a:schemeClr val="tx1"/>
                </a:solidFill>
              </a:rPr>
              <a:t>Programmierung der Anzeige IV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315EF0-A95F-4E2D-9B18-7B79C6042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Register Inhalte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SCL </a:t>
            </a:r>
            <a:r>
              <a:rPr lang="de-DE" sz="2400" dirty="0" err="1">
                <a:solidFill>
                  <a:schemeClr val="tx1"/>
                </a:solidFill>
              </a:rPr>
              <a:t>divider</a:t>
            </a:r>
            <a:r>
              <a:rPr lang="de-DE" sz="2400" dirty="0">
                <a:solidFill>
                  <a:schemeClr val="tx1"/>
                </a:solidFill>
              </a:rPr>
              <a:t>: 3	</a:t>
            </a:r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high </a:t>
            </a:r>
            <a:r>
              <a:rPr lang="de-DE" sz="2400" dirty="0" err="1">
                <a:solidFill>
                  <a:schemeClr val="tx1"/>
                </a:solidFill>
              </a:rPr>
              <a:t>multiplier</a:t>
            </a:r>
            <a:r>
              <a:rPr lang="de-DE" sz="2400" dirty="0">
                <a:solidFill>
                  <a:schemeClr val="tx1"/>
                </a:solidFill>
              </a:rPr>
              <a:t>: 5</a:t>
            </a:r>
          </a:p>
          <a:p>
            <a:pPr marL="0" indent="0">
              <a:buNone/>
            </a:pPr>
            <a:r>
              <a:rPr lang="de-DE" sz="2400" dirty="0" err="1">
                <a:solidFill>
                  <a:schemeClr val="tx1"/>
                </a:solidFill>
              </a:rPr>
              <a:t>low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multiplier</a:t>
            </a:r>
            <a:r>
              <a:rPr lang="de-DE" sz="2400" dirty="0">
                <a:solidFill>
                  <a:schemeClr val="tx1"/>
                </a:solidFill>
              </a:rPr>
              <a:t>: 5</a:t>
            </a:r>
          </a:p>
          <a:p>
            <a:pPr marL="0" indent="0">
              <a:buNone/>
            </a:pPr>
            <a:endParaRPr lang="de-DE" sz="2400" dirty="0">
              <a:solidFill>
                <a:schemeClr val="tx1"/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de-DE" sz="2400" dirty="0">
                <a:solidFill>
                  <a:schemeClr val="tx1"/>
                </a:solidFill>
              </a:rPr>
              <a:t>SCL Frequenz: 400kHz</a:t>
            </a:r>
          </a:p>
          <a:p>
            <a:pPr>
              <a:buFont typeface="Symbol" panose="05050102010706020507" pitchFamily="18" charset="2"/>
              <a:buChar char="Þ"/>
            </a:pPr>
            <a:endParaRPr lang="de-DE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Am Pin jedoch 333kHz</a:t>
            </a:r>
          </a:p>
        </p:txBody>
      </p:sp>
      <p:sp>
        <p:nvSpPr>
          <p:cNvPr id="2" name="Gewitterblitz 1">
            <a:extLst>
              <a:ext uri="{FF2B5EF4-FFF2-40B4-BE49-F238E27FC236}">
                <a16:creationId xmlns:a16="http://schemas.microsoft.com/office/drawing/2014/main" id="{EF662759-23EC-4383-B7E0-A6AC3E191E55}"/>
              </a:ext>
            </a:extLst>
          </p:cNvPr>
          <p:cNvSpPr/>
          <p:nvPr/>
        </p:nvSpPr>
        <p:spPr>
          <a:xfrm>
            <a:off x="3635896" y="4437112"/>
            <a:ext cx="504056" cy="720080"/>
          </a:xfrm>
          <a:prstGeom prst="lightningBol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64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>
                <a:solidFill>
                  <a:schemeClr val="tx1"/>
                </a:solidFill>
              </a:rPr>
              <a:t>Programmierung der Anzeige V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315EF0-A95F-4E2D-9B18-7B79C6042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Tabelle für 12Mhz Takt und 400kHz SCL Frequenz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CF1EDC3-3C42-4362-A062-49B24D56A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1988840"/>
            <a:ext cx="9144000" cy="1930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6D10499-DD55-4D02-90DA-F27C14447F65}"/>
              </a:ext>
            </a:extLst>
          </p:cNvPr>
          <p:cNvSpPr txBox="1"/>
          <p:nvPr/>
        </p:nvSpPr>
        <p:spPr>
          <a:xfrm>
            <a:off x="647564" y="4558020"/>
            <a:ext cx="4592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=&gt; SCL Frequenz: 400kHz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C774C98-F276-44E7-AC17-46554E20639F}"/>
              </a:ext>
            </a:extLst>
          </p:cNvPr>
          <p:cNvSpPr/>
          <p:nvPr/>
        </p:nvSpPr>
        <p:spPr>
          <a:xfrm>
            <a:off x="107504" y="3573016"/>
            <a:ext cx="9007896" cy="216024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85C00D9-1B9C-4B26-9D2E-8EC435A93D5B}"/>
              </a:ext>
            </a:extLst>
          </p:cNvPr>
          <p:cNvSpPr txBox="1"/>
          <p:nvPr/>
        </p:nvSpPr>
        <p:spPr>
          <a:xfrm>
            <a:off x="8452520" y="3961630"/>
            <a:ext cx="720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BE0000"/>
                </a:solidFill>
              </a:rPr>
              <a:t>[NXP2]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78822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>
                <a:solidFill>
                  <a:schemeClr val="tx1"/>
                </a:solidFill>
              </a:rPr>
              <a:t>Programmierung der Anzeige VI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146BA39-2F18-4AF1-A311-27622BC592F2}"/>
              </a:ext>
            </a:extLst>
          </p:cNvPr>
          <p:cNvSpPr/>
          <p:nvPr/>
        </p:nvSpPr>
        <p:spPr>
          <a:xfrm>
            <a:off x="1187625" y="1772816"/>
            <a:ext cx="1512168" cy="792088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Speicher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73C1136-7AC6-4B21-99E1-2CDCB033A72B}"/>
              </a:ext>
            </a:extLst>
          </p:cNvPr>
          <p:cNvSpPr txBox="1"/>
          <p:nvPr/>
        </p:nvSpPr>
        <p:spPr>
          <a:xfrm>
            <a:off x="933466" y="2564904"/>
            <a:ext cx="2465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Konfigurationsdaten</a:t>
            </a:r>
          </a:p>
          <a:p>
            <a:r>
              <a:rPr lang="de-DE" sz="2000" dirty="0"/>
              <a:t>Displaypuffer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A3A5F62-9D73-4C95-B4A0-6607574622DE}"/>
              </a:ext>
            </a:extLst>
          </p:cNvPr>
          <p:cNvSpPr/>
          <p:nvPr/>
        </p:nvSpPr>
        <p:spPr>
          <a:xfrm>
            <a:off x="6372200" y="1772816"/>
            <a:ext cx="1800201" cy="792088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Senderegister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E3DBAC1-E9C7-4417-B7C2-A9A25071101C}"/>
              </a:ext>
            </a:extLst>
          </p:cNvPr>
          <p:cNvCxnSpPr>
            <a:cxnSpLocks/>
            <a:stCxn id="20" idx="0"/>
            <a:endCxn id="30" idx="2"/>
          </p:cNvCxnSpPr>
          <p:nvPr/>
        </p:nvCxnSpPr>
        <p:spPr>
          <a:xfrm flipV="1">
            <a:off x="4399267" y="2380238"/>
            <a:ext cx="0" cy="183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446F133B-C565-41E7-8F83-C3683FC0C8AC}"/>
              </a:ext>
            </a:extLst>
          </p:cNvPr>
          <p:cNvSpPr txBox="1"/>
          <p:nvPr/>
        </p:nvSpPr>
        <p:spPr>
          <a:xfrm>
            <a:off x="3262577" y="4211797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Softwaretrigger</a:t>
            </a:r>
            <a:endParaRPr lang="de-DE" dirty="0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10C9E422-F81C-48C0-9A67-5EF904F161A2}"/>
              </a:ext>
            </a:extLst>
          </p:cNvPr>
          <p:cNvSpPr/>
          <p:nvPr/>
        </p:nvSpPr>
        <p:spPr>
          <a:xfrm>
            <a:off x="2699793" y="1711841"/>
            <a:ext cx="3672405" cy="934363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612E4BD-2415-4753-9873-7FAD33EA58B0}"/>
              </a:ext>
            </a:extLst>
          </p:cNvPr>
          <p:cNvSpPr txBox="1"/>
          <p:nvPr/>
        </p:nvSpPr>
        <p:spPr>
          <a:xfrm>
            <a:off x="1043608" y="5445224"/>
            <a:ext cx="4138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Vorteil: Entlastung Prozessor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4B40EC2-4BC1-453C-BBC7-257B080953B3}"/>
              </a:ext>
            </a:extLst>
          </p:cNvPr>
          <p:cNvSpPr txBox="1"/>
          <p:nvPr/>
        </p:nvSpPr>
        <p:spPr>
          <a:xfrm>
            <a:off x="4050453" y="201090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DMA</a:t>
            </a:r>
          </a:p>
        </p:txBody>
      </p:sp>
    </p:spTree>
    <p:extLst>
      <p:ext uri="{BB962C8B-B14F-4D97-AF65-F5344CB8AC3E}">
        <p14:creationId xmlns:p14="http://schemas.microsoft.com/office/powerpoint/2010/main" val="1367452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DA27491-D49B-4F0B-86C6-5D955B9D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Zielsetzung und Konzept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AutoNum type="arabicPeriod"/>
            </a:pPr>
            <a:r>
              <a:rPr lang="de-DE" sz="2000" dirty="0"/>
              <a:t>Bildaufnahme mit der Zeilenkamera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3D-Druck-Anbauteil Antriebsabdeckung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Programmierung der Anzeige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Menüführung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Steuerung des Bedienungsboards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AutoNum type="arabicPeriod"/>
            </a:pPr>
            <a:r>
              <a:rPr lang="de-DE" sz="2000" dirty="0"/>
              <a:t>Drehzahlmessung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AutoNum type="arabicPeriod"/>
            </a:pPr>
            <a:r>
              <a:rPr lang="de-DE" sz="2000" dirty="0"/>
              <a:t>Zusammenfassung, Fazit und Ausblick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Quellen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85AA617-833C-49A0-956E-582D3A1859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Präsentationsinhalt: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340674-B672-452B-9C74-9C2C40534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11964E-D130-40CC-93E1-CA7B18FAD9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1374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5. </a:t>
            </a:r>
            <a:r>
              <a:rPr lang="de-DE" sz="2800" dirty="0">
                <a:solidFill>
                  <a:schemeClr val="tx1"/>
                </a:solidFill>
              </a:rPr>
              <a:t>Menüführung 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2A8B340-7CAA-4B75-8B39-73F95B6899AA}"/>
              </a:ext>
            </a:extLst>
          </p:cNvPr>
          <p:cNvSpPr/>
          <p:nvPr/>
        </p:nvSpPr>
        <p:spPr>
          <a:xfrm>
            <a:off x="3077834" y="1268760"/>
            <a:ext cx="2988332" cy="1224136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Hauptbildschirm</a:t>
            </a: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A3749C-6911-4BA7-976D-26E95C631ACB}"/>
              </a:ext>
            </a:extLst>
          </p:cNvPr>
          <p:cNvSpPr/>
          <p:nvPr/>
        </p:nvSpPr>
        <p:spPr>
          <a:xfrm>
            <a:off x="323528" y="2708920"/>
            <a:ext cx="8640960" cy="1224136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Hauptmenü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3E8CFE-A29E-4122-BAD4-1B82B0F606D2}"/>
              </a:ext>
            </a:extLst>
          </p:cNvPr>
          <p:cNvSpPr/>
          <p:nvPr/>
        </p:nvSpPr>
        <p:spPr>
          <a:xfrm>
            <a:off x="312795" y="4077072"/>
            <a:ext cx="3359105" cy="720080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Hardware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11B5298-FB13-447E-92DC-9790563D6EA0}"/>
              </a:ext>
            </a:extLst>
          </p:cNvPr>
          <p:cNvSpPr/>
          <p:nvPr/>
        </p:nvSpPr>
        <p:spPr>
          <a:xfrm>
            <a:off x="5605383" y="4077072"/>
            <a:ext cx="3359105" cy="720080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Drive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1F6A291-B67A-475F-B04C-AC7C519F5719}"/>
              </a:ext>
            </a:extLst>
          </p:cNvPr>
          <p:cNvSpPr txBox="1"/>
          <p:nvPr/>
        </p:nvSpPr>
        <p:spPr>
          <a:xfrm>
            <a:off x="323528" y="5013176"/>
            <a:ext cx="3096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Motoren</a:t>
            </a:r>
          </a:p>
          <a:p>
            <a:r>
              <a:rPr lang="de-DE" sz="2000" dirty="0"/>
              <a:t>-BLDC links</a:t>
            </a:r>
          </a:p>
          <a:p>
            <a:r>
              <a:rPr lang="de-DE" sz="2000" dirty="0"/>
              <a:t>-BLDC rechts</a:t>
            </a:r>
          </a:p>
          <a:p>
            <a:r>
              <a:rPr lang="de-DE" sz="2000" dirty="0"/>
              <a:t>-Servomotor</a:t>
            </a:r>
          </a:p>
        </p:txBody>
      </p:sp>
    </p:spTree>
    <p:extLst>
      <p:ext uri="{BB962C8B-B14F-4D97-AF65-F5344CB8AC3E}">
        <p14:creationId xmlns:p14="http://schemas.microsoft.com/office/powerpoint/2010/main" val="2135162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5. </a:t>
            </a:r>
            <a:r>
              <a:rPr lang="de-DE" sz="2800" dirty="0">
                <a:solidFill>
                  <a:schemeClr val="tx1"/>
                </a:solidFill>
              </a:rPr>
              <a:t>Menüführung II Einschub Motoren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1515ABF-8325-41B9-BCA9-39F2E375D4A8}"/>
              </a:ext>
            </a:extLst>
          </p:cNvPr>
          <p:cNvSpPr txBox="1"/>
          <p:nvPr/>
        </p:nvSpPr>
        <p:spPr>
          <a:xfrm>
            <a:off x="251520" y="1484784"/>
            <a:ext cx="8640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>
                <a:solidFill>
                  <a:srgbClr val="BE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BLDC-Motor</a:t>
            </a:r>
            <a:r>
              <a:rPr lang="de-DE" dirty="0"/>
              <a:t>:</a:t>
            </a:r>
          </a:p>
          <a:p>
            <a:r>
              <a:rPr lang="de-DE" dirty="0"/>
              <a:t>- Versorgung: Akku</a:t>
            </a:r>
          </a:p>
          <a:p>
            <a:r>
              <a:rPr lang="de-DE" dirty="0"/>
              <a:t>- Signal: PWM (f=50Hz)</a:t>
            </a:r>
          </a:p>
          <a:p>
            <a:r>
              <a:rPr lang="de-DE" dirty="0"/>
              <a:t>- t</a:t>
            </a:r>
            <a:r>
              <a:rPr lang="de-DE" baseline="-25000" dirty="0"/>
              <a:t>on</a:t>
            </a:r>
            <a:r>
              <a:rPr lang="de-DE" dirty="0"/>
              <a:t> der min in. Drehzahl und max. Drehzahl durch </a:t>
            </a:r>
            <a:r>
              <a:rPr lang="de-DE" dirty="0" err="1"/>
              <a:t>flashen</a:t>
            </a:r>
            <a:r>
              <a:rPr lang="de-DE" dirty="0"/>
              <a:t> der ESCs auf 1,1ms und 1,9ms eingestellt.</a:t>
            </a:r>
          </a:p>
          <a:p>
            <a:endParaRPr lang="de-DE" dirty="0"/>
          </a:p>
          <a:p>
            <a:r>
              <a:rPr lang="de-DE" sz="2400" b="1" u="sng" dirty="0" err="1">
                <a:solidFill>
                  <a:srgbClr val="BE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Servo</a:t>
            </a:r>
            <a:r>
              <a:rPr lang="de-DE" dirty="0"/>
              <a:t>:</a:t>
            </a:r>
          </a:p>
          <a:p>
            <a:r>
              <a:rPr lang="de-DE" dirty="0"/>
              <a:t>- Versorgung: 5V</a:t>
            </a:r>
          </a:p>
          <a:p>
            <a:r>
              <a:rPr lang="de-DE" dirty="0"/>
              <a:t>- Signal: PWM (f=50Hz)</a:t>
            </a:r>
          </a:p>
          <a:p>
            <a:r>
              <a:rPr lang="de-DE" dirty="0"/>
              <a:t>- Links- und Rechtseinschlag bei t</a:t>
            </a:r>
            <a:r>
              <a:rPr lang="de-DE" baseline="-25000" dirty="0"/>
              <a:t>on</a:t>
            </a:r>
            <a:r>
              <a:rPr lang="de-DE" dirty="0"/>
              <a:t> zwischen 1ms und 2ms</a:t>
            </a:r>
          </a:p>
        </p:txBody>
      </p:sp>
    </p:spTree>
    <p:extLst>
      <p:ext uri="{BB962C8B-B14F-4D97-AF65-F5344CB8AC3E}">
        <p14:creationId xmlns:p14="http://schemas.microsoft.com/office/powerpoint/2010/main" val="365631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5. </a:t>
            </a:r>
            <a:r>
              <a:rPr lang="de-DE" sz="2800" dirty="0">
                <a:solidFill>
                  <a:schemeClr val="tx1"/>
                </a:solidFill>
              </a:rPr>
              <a:t>Menüführung III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2A8B340-7CAA-4B75-8B39-73F95B6899AA}"/>
              </a:ext>
            </a:extLst>
          </p:cNvPr>
          <p:cNvSpPr/>
          <p:nvPr/>
        </p:nvSpPr>
        <p:spPr>
          <a:xfrm>
            <a:off x="251520" y="1268760"/>
            <a:ext cx="1728192" cy="4752528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Motoren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3583F23-FF7D-4F58-9961-80F24FE7ED4E}"/>
              </a:ext>
            </a:extLst>
          </p:cNvPr>
          <p:cNvSpPr/>
          <p:nvPr/>
        </p:nvSpPr>
        <p:spPr>
          <a:xfrm>
            <a:off x="2267744" y="1268760"/>
            <a:ext cx="1728192" cy="1296144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BLDC links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F18CB1E-E32C-4060-A340-A22489BAF18A}"/>
              </a:ext>
            </a:extLst>
          </p:cNvPr>
          <p:cNvSpPr/>
          <p:nvPr/>
        </p:nvSpPr>
        <p:spPr>
          <a:xfrm>
            <a:off x="2267744" y="2996952"/>
            <a:ext cx="1728192" cy="1296144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BLDC rechts</a:t>
            </a: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7511A2C-22DF-442B-AF5F-8E0E3FA9386B}"/>
              </a:ext>
            </a:extLst>
          </p:cNvPr>
          <p:cNvSpPr/>
          <p:nvPr/>
        </p:nvSpPr>
        <p:spPr>
          <a:xfrm>
            <a:off x="2262788" y="4725144"/>
            <a:ext cx="1728192" cy="1296144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/>
              <a:t>Servo</a:t>
            </a:r>
            <a:endParaRPr lang="de-DE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8F3AD123-74A3-43AC-A83D-E43A837C2131}"/>
              </a:ext>
            </a:extLst>
          </p:cNvPr>
          <p:cNvSpPr/>
          <p:nvPr/>
        </p:nvSpPr>
        <p:spPr>
          <a:xfrm>
            <a:off x="4067944" y="1268760"/>
            <a:ext cx="720080" cy="302433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7D27345-E5B5-4745-91FF-A5A77698F23A}"/>
              </a:ext>
            </a:extLst>
          </p:cNvPr>
          <p:cNvSpPr txBox="1"/>
          <p:nvPr/>
        </p:nvSpPr>
        <p:spPr>
          <a:xfrm>
            <a:off x="5281492" y="2180763"/>
            <a:ext cx="3189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Testfunktion (0 – 100)</a:t>
            </a:r>
          </a:p>
          <a:p>
            <a:r>
              <a:rPr lang="de-DE" sz="2400" dirty="0"/>
              <a:t>Minimal Wert (1,1ms)</a:t>
            </a:r>
          </a:p>
          <a:p>
            <a:r>
              <a:rPr lang="de-DE" sz="2400" dirty="0"/>
              <a:t>Maximal Wert (1,9ms)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82B3BFE-926C-4F11-868D-14C66D643E3E}"/>
              </a:ext>
            </a:extLst>
          </p:cNvPr>
          <p:cNvSpPr txBox="1"/>
          <p:nvPr/>
        </p:nvSpPr>
        <p:spPr>
          <a:xfrm>
            <a:off x="4907543" y="4588386"/>
            <a:ext cx="38134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Testfunktion (-100 bis 100)</a:t>
            </a:r>
          </a:p>
          <a:p>
            <a:r>
              <a:rPr lang="de-DE" sz="2400" dirty="0" err="1"/>
              <a:t>Init</a:t>
            </a:r>
            <a:r>
              <a:rPr lang="de-DE" sz="2400" dirty="0"/>
              <a:t> Wert </a:t>
            </a:r>
          </a:p>
          <a:p>
            <a:r>
              <a:rPr lang="de-DE" sz="2400" dirty="0"/>
              <a:t>Minimal Wert</a:t>
            </a:r>
          </a:p>
          <a:p>
            <a:r>
              <a:rPr lang="de-DE" sz="2400" dirty="0"/>
              <a:t>Maximal Wert</a:t>
            </a:r>
          </a:p>
        </p:txBody>
      </p:sp>
    </p:spTree>
    <p:extLst>
      <p:ext uri="{BB962C8B-B14F-4D97-AF65-F5344CB8AC3E}">
        <p14:creationId xmlns:p14="http://schemas.microsoft.com/office/powerpoint/2010/main" val="133494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6. </a:t>
            </a:r>
            <a:r>
              <a:rPr lang="de-DE" sz="2800" dirty="0">
                <a:solidFill>
                  <a:schemeClr val="tx1"/>
                </a:solidFill>
              </a:rPr>
              <a:t>Steuerung des Bedienungsboards 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4617" y="6476309"/>
            <a:ext cx="4752527" cy="288032"/>
          </a:xfrm>
        </p:spPr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356A32B-39DD-48AF-9A52-46AB4483E4EC}"/>
              </a:ext>
            </a:extLst>
          </p:cNvPr>
          <p:cNvCxnSpPr/>
          <p:nvPr/>
        </p:nvCxnSpPr>
        <p:spPr>
          <a:xfrm flipV="1">
            <a:off x="3468883" y="2564904"/>
            <a:ext cx="0" cy="13681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0C2431E-192A-446E-A3C9-235D9C8BFD82}"/>
              </a:ext>
            </a:extLst>
          </p:cNvPr>
          <p:cNvCxnSpPr/>
          <p:nvPr/>
        </p:nvCxnSpPr>
        <p:spPr>
          <a:xfrm flipV="1">
            <a:off x="4044947" y="2564904"/>
            <a:ext cx="0" cy="13681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08D1138-0224-4C5A-B7AC-D85B4370D49D}"/>
              </a:ext>
            </a:extLst>
          </p:cNvPr>
          <p:cNvCxnSpPr/>
          <p:nvPr/>
        </p:nvCxnSpPr>
        <p:spPr>
          <a:xfrm flipV="1">
            <a:off x="4609138" y="2564904"/>
            <a:ext cx="0" cy="13681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5E957FA-A799-44A8-822A-E23D3C5CBBC9}"/>
              </a:ext>
            </a:extLst>
          </p:cNvPr>
          <p:cNvCxnSpPr/>
          <p:nvPr/>
        </p:nvCxnSpPr>
        <p:spPr>
          <a:xfrm flipV="1">
            <a:off x="5310649" y="2564904"/>
            <a:ext cx="0" cy="13681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AA70A97-420D-4F03-A406-083B846412CC}"/>
              </a:ext>
            </a:extLst>
          </p:cNvPr>
          <p:cNvCxnSpPr>
            <a:cxnSpLocks/>
          </p:cNvCxnSpPr>
          <p:nvPr/>
        </p:nvCxnSpPr>
        <p:spPr>
          <a:xfrm flipH="1">
            <a:off x="5310650" y="3933056"/>
            <a:ext cx="4134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2FE60407-96A2-43C9-8549-71AE6F918C21}"/>
              </a:ext>
            </a:extLst>
          </p:cNvPr>
          <p:cNvCxnSpPr/>
          <p:nvPr/>
        </p:nvCxnSpPr>
        <p:spPr>
          <a:xfrm flipV="1">
            <a:off x="5724128" y="2564904"/>
            <a:ext cx="0" cy="13681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677F97A-9273-4E6B-AC18-21A85CF69058}"/>
              </a:ext>
            </a:extLst>
          </p:cNvPr>
          <p:cNvCxnSpPr>
            <a:cxnSpLocks/>
          </p:cNvCxnSpPr>
          <p:nvPr/>
        </p:nvCxnSpPr>
        <p:spPr>
          <a:xfrm flipH="1">
            <a:off x="5724128" y="2564904"/>
            <a:ext cx="28083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C86CFA7-E988-4850-98D2-04D732E54B9E}"/>
              </a:ext>
            </a:extLst>
          </p:cNvPr>
          <p:cNvCxnSpPr>
            <a:cxnSpLocks/>
          </p:cNvCxnSpPr>
          <p:nvPr/>
        </p:nvCxnSpPr>
        <p:spPr>
          <a:xfrm flipH="1">
            <a:off x="945114" y="3933056"/>
            <a:ext cx="25237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9F3344BA-DE57-4D44-ABAD-81F54281F9C9}"/>
              </a:ext>
            </a:extLst>
          </p:cNvPr>
          <p:cNvSpPr/>
          <p:nvPr/>
        </p:nvSpPr>
        <p:spPr>
          <a:xfrm>
            <a:off x="945114" y="5326185"/>
            <a:ext cx="6539846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6252D7C-AC5D-4A5A-8A3A-DC24B1DC5D3F}"/>
              </a:ext>
            </a:extLst>
          </p:cNvPr>
          <p:cNvSpPr/>
          <p:nvPr/>
        </p:nvSpPr>
        <p:spPr>
          <a:xfrm>
            <a:off x="7491158" y="5330417"/>
            <a:ext cx="1041281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713916E1-9C9A-44A1-825E-9376FDA50DFF}"/>
              </a:ext>
            </a:extLst>
          </p:cNvPr>
          <p:cNvCxnSpPr>
            <a:cxnSpLocks/>
          </p:cNvCxnSpPr>
          <p:nvPr/>
        </p:nvCxnSpPr>
        <p:spPr>
          <a:xfrm flipH="1">
            <a:off x="4609138" y="2564904"/>
            <a:ext cx="70151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6C60BD60-BCCC-44D3-B73D-4A998706A58B}"/>
              </a:ext>
            </a:extLst>
          </p:cNvPr>
          <p:cNvCxnSpPr>
            <a:cxnSpLocks/>
          </p:cNvCxnSpPr>
          <p:nvPr/>
        </p:nvCxnSpPr>
        <p:spPr>
          <a:xfrm flipH="1">
            <a:off x="4044947" y="3933056"/>
            <a:ext cx="5760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9AF0207-98E4-4580-ABF8-9FC995371616}"/>
              </a:ext>
            </a:extLst>
          </p:cNvPr>
          <p:cNvCxnSpPr>
            <a:cxnSpLocks/>
          </p:cNvCxnSpPr>
          <p:nvPr/>
        </p:nvCxnSpPr>
        <p:spPr>
          <a:xfrm flipH="1">
            <a:off x="3468883" y="2564904"/>
            <a:ext cx="5760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7EFA7E82-E6B2-4CCA-9CD5-F826910DE50A}"/>
              </a:ext>
            </a:extLst>
          </p:cNvPr>
          <p:cNvSpPr txBox="1"/>
          <p:nvPr/>
        </p:nvSpPr>
        <p:spPr>
          <a:xfrm>
            <a:off x="-6305" y="5055324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Zustand </a:t>
            </a:r>
          </a:p>
          <a:p>
            <a:r>
              <a:rPr lang="de-DE" dirty="0"/>
              <a:t>Taster </a:t>
            </a:r>
          </a:p>
          <a:p>
            <a:r>
              <a:rPr lang="de-DE" dirty="0"/>
              <a:t>entprellt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EBB7BB9-9264-4839-93D2-83E18E53A22A}"/>
              </a:ext>
            </a:extLst>
          </p:cNvPr>
          <p:cNvSpPr txBox="1"/>
          <p:nvPr/>
        </p:nvSpPr>
        <p:spPr>
          <a:xfrm>
            <a:off x="102562" y="432396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Zähler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A2204228-095B-4582-BED5-0C592FCED050}"/>
              </a:ext>
            </a:extLst>
          </p:cNvPr>
          <p:cNvSpPr/>
          <p:nvPr/>
        </p:nvSpPr>
        <p:spPr>
          <a:xfrm>
            <a:off x="945114" y="4293096"/>
            <a:ext cx="2712231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24D7744-71A6-46E1-B277-C811711FA88B}"/>
              </a:ext>
            </a:extLst>
          </p:cNvPr>
          <p:cNvSpPr/>
          <p:nvPr/>
        </p:nvSpPr>
        <p:spPr>
          <a:xfrm>
            <a:off x="3665644" y="4293666"/>
            <a:ext cx="807113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36C7AFB0-12BA-4115-8C02-90B9730FD27E}"/>
              </a:ext>
            </a:extLst>
          </p:cNvPr>
          <p:cNvSpPr/>
          <p:nvPr/>
        </p:nvSpPr>
        <p:spPr>
          <a:xfrm>
            <a:off x="4472757" y="4293098"/>
            <a:ext cx="735503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321A6E0-9ED8-4C35-9DD4-7164BFB8C7AD}"/>
              </a:ext>
            </a:extLst>
          </p:cNvPr>
          <p:cNvSpPr/>
          <p:nvPr/>
        </p:nvSpPr>
        <p:spPr>
          <a:xfrm>
            <a:off x="5208260" y="4293098"/>
            <a:ext cx="743077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031008E5-3360-4131-8B84-B13406EA748A}"/>
              </a:ext>
            </a:extLst>
          </p:cNvPr>
          <p:cNvSpPr/>
          <p:nvPr/>
        </p:nvSpPr>
        <p:spPr>
          <a:xfrm>
            <a:off x="5955198" y="4293097"/>
            <a:ext cx="743077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9F8C00CE-4F8B-4CBA-ABF4-AB9A7358F4D9}"/>
              </a:ext>
            </a:extLst>
          </p:cNvPr>
          <p:cNvSpPr/>
          <p:nvPr/>
        </p:nvSpPr>
        <p:spPr>
          <a:xfrm>
            <a:off x="6698275" y="4293096"/>
            <a:ext cx="743077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6DD594BE-933B-4952-8834-E0D37B36ACAE}"/>
              </a:ext>
            </a:extLst>
          </p:cNvPr>
          <p:cNvSpPr/>
          <p:nvPr/>
        </p:nvSpPr>
        <p:spPr>
          <a:xfrm>
            <a:off x="7449647" y="4293096"/>
            <a:ext cx="1082792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3</a:t>
            </a: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0B5F048D-B5BB-43A0-B34A-F2CE21C9F405}"/>
              </a:ext>
            </a:extLst>
          </p:cNvPr>
          <p:cNvCxnSpPr>
            <a:cxnSpLocks/>
          </p:cNvCxnSpPr>
          <p:nvPr/>
        </p:nvCxnSpPr>
        <p:spPr>
          <a:xfrm>
            <a:off x="3657345" y="2279459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7F2F4AAC-AA1D-47B1-9A6E-AD7914B211B0}"/>
              </a:ext>
            </a:extLst>
          </p:cNvPr>
          <p:cNvCxnSpPr>
            <a:cxnSpLocks/>
          </p:cNvCxnSpPr>
          <p:nvPr/>
        </p:nvCxnSpPr>
        <p:spPr>
          <a:xfrm flipH="1">
            <a:off x="4476250" y="2279459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F610326D-5DDE-4278-B30C-5A2CF1060F98}"/>
              </a:ext>
            </a:extLst>
          </p:cNvPr>
          <p:cNvCxnSpPr>
            <a:cxnSpLocks/>
          </p:cNvCxnSpPr>
          <p:nvPr/>
        </p:nvCxnSpPr>
        <p:spPr>
          <a:xfrm>
            <a:off x="5208260" y="2279459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C838363C-6D8D-47C2-A875-748DF56A16BB}"/>
              </a:ext>
            </a:extLst>
          </p:cNvPr>
          <p:cNvCxnSpPr>
            <a:cxnSpLocks/>
          </p:cNvCxnSpPr>
          <p:nvPr/>
        </p:nvCxnSpPr>
        <p:spPr>
          <a:xfrm>
            <a:off x="5951432" y="2279459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F5FF10BE-9157-4C05-824E-1C343A6F0333}"/>
              </a:ext>
            </a:extLst>
          </p:cNvPr>
          <p:cNvCxnSpPr>
            <a:cxnSpLocks/>
          </p:cNvCxnSpPr>
          <p:nvPr/>
        </p:nvCxnSpPr>
        <p:spPr>
          <a:xfrm>
            <a:off x="6698275" y="2279459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EFE5EC9F-32C8-4655-879E-4CC75CD05D42}"/>
              </a:ext>
            </a:extLst>
          </p:cNvPr>
          <p:cNvCxnSpPr>
            <a:cxnSpLocks/>
          </p:cNvCxnSpPr>
          <p:nvPr/>
        </p:nvCxnSpPr>
        <p:spPr>
          <a:xfrm>
            <a:off x="7429833" y="2279459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953DF7D-5801-4115-98BE-0FD7BF1CC986}"/>
              </a:ext>
            </a:extLst>
          </p:cNvPr>
          <p:cNvCxnSpPr>
            <a:cxnSpLocks/>
          </p:cNvCxnSpPr>
          <p:nvPr/>
        </p:nvCxnSpPr>
        <p:spPr>
          <a:xfrm>
            <a:off x="3665644" y="2405484"/>
            <a:ext cx="807113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feld 76">
            <a:extLst>
              <a:ext uri="{FF2B5EF4-FFF2-40B4-BE49-F238E27FC236}">
                <a16:creationId xmlns:a16="http://schemas.microsoft.com/office/drawing/2014/main" id="{E5C326B2-4C46-4A86-9F2D-F4990D7DD0F5}"/>
              </a:ext>
            </a:extLst>
          </p:cNvPr>
          <p:cNvSpPr txBox="1"/>
          <p:nvPr/>
        </p:nvSpPr>
        <p:spPr>
          <a:xfrm>
            <a:off x="3690590" y="208056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10ms</a:t>
            </a:r>
          </a:p>
        </p:txBody>
      </p:sp>
    </p:spTree>
    <p:extLst>
      <p:ext uri="{BB962C8B-B14F-4D97-AF65-F5344CB8AC3E}">
        <p14:creationId xmlns:p14="http://schemas.microsoft.com/office/powerpoint/2010/main" val="1078704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6. </a:t>
            </a:r>
            <a:r>
              <a:rPr lang="de-DE" sz="2800" dirty="0">
                <a:solidFill>
                  <a:schemeClr val="tx1"/>
                </a:solidFill>
              </a:rPr>
              <a:t>Steuerung des Bedienungsboards 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4617" y="6476309"/>
            <a:ext cx="4752527" cy="288032"/>
          </a:xfrm>
        </p:spPr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EE0039C-9181-4467-9006-39D07B44E2D0}"/>
              </a:ext>
            </a:extLst>
          </p:cNvPr>
          <p:cNvCxnSpPr>
            <a:cxnSpLocks/>
          </p:cNvCxnSpPr>
          <p:nvPr/>
        </p:nvCxnSpPr>
        <p:spPr>
          <a:xfrm flipV="1">
            <a:off x="786018" y="1538215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C4F293A2-20B9-4468-8A81-D1EC3F19B0A5}"/>
              </a:ext>
            </a:extLst>
          </p:cNvPr>
          <p:cNvCxnSpPr>
            <a:cxnSpLocks/>
          </p:cNvCxnSpPr>
          <p:nvPr/>
        </p:nvCxnSpPr>
        <p:spPr>
          <a:xfrm flipH="1">
            <a:off x="786018" y="1538215"/>
            <a:ext cx="20577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3996A21D-04FF-41CD-96BE-4CBDDFFF422B}"/>
              </a:ext>
            </a:extLst>
          </p:cNvPr>
          <p:cNvCxnSpPr>
            <a:cxnSpLocks/>
          </p:cNvCxnSpPr>
          <p:nvPr/>
        </p:nvCxnSpPr>
        <p:spPr>
          <a:xfrm>
            <a:off x="974480" y="1252770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85C6D38F-06F9-434C-A870-2F6173A007F1}"/>
              </a:ext>
            </a:extLst>
          </p:cNvPr>
          <p:cNvCxnSpPr>
            <a:cxnSpLocks/>
          </p:cNvCxnSpPr>
          <p:nvPr/>
        </p:nvCxnSpPr>
        <p:spPr>
          <a:xfrm flipH="1">
            <a:off x="1793385" y="1252770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6BE316BD-25AB-44EB-B154-5AA14AF649DA}"/>
              </a:ext>
            </a:extLst>
          </p:cNvPr>
          <p:cNvCxnSpPr>
            <a:cxnSpLocks/>
          </p:cNvCxnSpPr>
          <p:nvPr/>
        </p:nvCxnSpPr>
        <p:spPr>
          <a:xfrm>
            <a:off x="2525395" y="1252770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5DC15C1-1CD4-4473-981A-E0F06661CD24}"/>
              </a:ext>
            </a:extLst>
          </p:cNvPr>
          <p:cNvCxnSpPr>
            <a:cxnSpLocks/>
          </p:cNvCxnSpPr>
          <p:nvPr/>
        </p:nvCxnSpPr>
        <p:spPr>
          <a:xfrm>
            <a:off x="982779" y="1378795"/>
            <a:ext cx="807113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6462E110-7D78-4A57-A3E2-1E78A6E54D32}"/>
              </a:ext>
            </a:extLst>
          </p:cNvPr>
          <p:cNvCxnSpPr>
            <a:cxnSpLocks/>
          </p:cNvCxnSpPr>
          <p:nvPr/>
        </p:nvCxnSpPr>
        <p:spPr>
          <a:xfrm flipH="1">
            <a:off x="209954" y="2200251"/>
            <a:ext cx="5760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DA08A42F-95FF-42AD-B60C-BCBAD51485E2}"/>
              </a:ext>
            </a:extLst>
          </p:cNvPr>
          <p:cNvCxnSpPr>
            <a:cxnSpLocks/>
          </p:cNvCxnSpPr>
          <p:nvPr/>
        </p:nvCxnSpPr>
        <p:spPr>
          <a:xfrm flipH="1">
            <a:off x="3335934" y="1252770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DA0F5E37-868D-49BD-835E-225DECCC40BF}"/>
              </a:ext>
            </a:extLst>
          </p:cNvPr>
          <p:cNvCxnSpPr>
            <a:cxnSpLocks/>
          </p:cNvCxnSpPr>
          <p:nvPr/>
        </p:nvCxnSpPr>
        <p:spPr>
          <a:xfrm>
            <a:off x="4067944" y="1252770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5047A1AE-9B0F-413C-A44A-CAF9724EE234}"/>
              </a:ext>
            </a:extLst>
          </p:cNvPr>
          <p:cNvCxnSpPr>
            <a:cxnSpLocks/>
          </p:cNvCxnSpPr>
          <p:nvPr/>
        </p:nvCxnSpPr>
        <p:spPr>
          <a:xfrm flipH="1">
            <a:off x="4886849" y="1252770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A7A7135F-B761-439A-9074-1E51ABCC8206}"/>
              </a:ext>
            </a:extLst>
          </p:cNvPr>
          <p:cNvCxnSpPr>
            <a:cxnSpLocks/>
          </p:cNvCxnSpPr>
          <p:nvPr/>
        </p:nvCxnSpPr>
        <p:spPr>
          <a:xfrm>
            <a:off x="5618859" y="1252770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CD9693E1-59F6-49D2-A7F6-AA015E763D87}"/>
              </a:ext>
            </a:extLst>
          </p:cNvPr>
          <p:cNvCxnSpPr>
            <a:cxnSpLocks/>
          </p:cNvCxnSpPr>
          <p:nvPr/>
        </p:nvCxnSpPr>
        <p:spPr>
          <a:xfrm flipH="1">
            <a:off x="6432278" y="1250183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FA468297-AF5E-4837-A0A9-CE04A7986C8B}"/>
              </a:ext>
            </a:extLst>
          </p:cNvPr>
          <p:cNvCxnSpPr>
            <a:cxnSpLocks/>
          </p:cNvCxnSpPr>
          <p:nvPr/>
        </p:nvCxnSpPr>
        <p:spPr>
          <a:xfrm>
            <a:off x="7164288" y="1250183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08350E89-A69D-4A18-93EA-4FECB7A692FF}"/>
              </a:ext>
            </a:extLst>
          </p:cNvPr>
          <p:cNvCxnSpPr>
            <a:cxnSpLocks/>
          </p:cNvCxnSpPr>
          <p:nvPr/>
        </p:nvCxnSpPr>
        <p:spPr>
          <a:xfrm flipV="1">
            <a:off x="2843808" y="1538215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0E670E50-7EF3-42DC-8E73-957456568EF5}"/>
              </a:ext>
            </a:extLst>
          </p:cNvPr>
          <p:cNvCxnSpPr>
            <a:cxnSpLocks/>
          </p:cNvCxnSpPr>
          <p:nvPr/>
        </p:nvCxnSpPr>
        <p:spPr>
          <a:xfrm flipH="1">
            <a:off x="2829060" y="2183473"/>
            <a:ext cx="1598924" cy="16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1B6D164B-1C62-4511-82DD-0FFDEE06D20C}"/>
              </a:ext>
            </a:extLst>
          </p:cNvPr>
          <p:cNvCxnSpPr>
            <a:cxnSpLocks/>
          </p:cNvCxnSpPr>
          <p:nvPr/>
        </p:nvCxnSpPr>
        <p:spPr>
          <a:xfrm flipV="1">
            <a:off x="4427984" y="1552179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>
            <a:extLst>
              <a:ext uri="{FF2B5EF4-FFF2-40B4-BE49-F238E27FC236}">
                <a16:creationId xmlns:a16="http://schemas.microsoft.com/office/drawing/2014/main" id="{D589F082-6CC9-4CDB-8A12-4088A099CA52}"/>
              </a:ext>
            </a:extLst>
          </p:cNvPr>
          <p:cNvCxnSpPr>
            <a:cxnSpLocks/>
          </p:cNvCxnSpPr>
          <p:nvPr/>
        </p:nvCxnSpPr>
        <p:spPr>
          <a:xfrm flipH="1">
            <a:off x="4440950" y="1557008"/>
            <a:ext cx="30113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FA6255AC-0CC1-467C-9A5D-E075EECC9EEA}"/>
              </a:ext>
            </a:extLst>
          </p:cNvPr>
          <p:cNvCxnSpPr>
            <a:cxnSpLocks/>
          </p:cNvCxnSpPr>
          <p:nvPr/>
        </p:nvCxnSpPr>
        <p:spPr>
          <a:xfrm flipV="1">
            <a:off x="7452320" y="1552179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>
            <a:extLst>
              <a:ext uri="{FF2B5EF4-FFF2-40B4-BE49-F238E27FC236}">
                <a16:creationId xmlns:a16="http://schemas.microsoft.com/office/drawing/2014/main" id="{5B7E7F46-0349-4258-922E-1AA72C407E3B}"/>
              </a:ext>
            </a:extLst>
          </p:cNvPr>
          <p:cNvCxnSpPr>
            <a:cxnSpLocks/>
          </p:cNvCxnSpPr>
          <p:nvPr/>
        </p:nvCxnSpPr>
        <p:spPr>
          <a:xfrm flipH="1">
            <a:off x="7452320" y="2183473"/>
            <a:ext cx="1080120" cy="83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31F878EC-3CDA-4894-84D9-5DD89EDAED79}"/>
              </a:ext>
            </a:extLst>
          </p:cNvPr>
          <p:cNvCxnSpPr>
            <a:cxnSpLocks/>
          </p:cNvCxnSpPr>
          <p:nvPr/>
        </p:nvCxnSpPr>
        <p:spPr>
          <a:xfrm flipH="1">
            <a:off x="209954" y="2474319"/>
            <a:ext cx="11936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B8FBF986-002C-4622-B179-0BA84B7B291B}"/>
              </a:ext>
            </a:extLst>
          </p:cNvPr>
          <p:cNvCxnSpPr>
            <a:cxnSpLocks/>
          </p:cNvCxnSpPr>
          <p:nvPr/>
        </p:nvCxnSpPr>
        <p:spPr>
          <a:xfrm flipV="1">
            <a:off x="1410888" y="2474319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r Verbinder 115">
            <a:extLst>
              <a:ext uri="{FF2B5EF4-FFF2-40B4-BE49-F238E27FC236}">
                <a16:creationId xmlns:a16="http://schemas.microsoft.com/office/drawing/2014/main" id="{2FF824D7-75BE-49C6-A778-4FD96936F8EF}"/>
              </a:ext>
            </a:extLst>
          </p:cNvPr>
          <p:cNvCxnSpPr>
            <a:cxnSpLocks/>
          </p:cNvCxnSpPr>
          <p:nvPr/>
        </p:nvCxnSpPr>
        <p:spPr>
          <a:xfrm flipH="1">
            <a:off x="1403648" y="3122391"/>
            <a:ext cx="20577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3207CEEF-BA05-4087-AE6E-4816BE191D20}"/>
              </a:ext>
            </a:extLst>
          </p:cNvPr>
          <p:cNvCxnSpPr>
            <a:cxnSpLocks/>
          </p:cNvCxnSpPr>
          <p:nvPr/>
        </p:nvCxnSpPr>
        <p:spPr>
          <a:xfrm flipV="1">
            <a:off x="3462776" y="2474319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0CED0C8B-5BE2-413D-A054-5EFEC6EB09C2}"/>
              </a:ext>
            </a:extLst>
          </p:cNvPr>
          <p:cNvCxnSpPr>
            <a:cxnSpLocks/>
          </p:cNvCxnSpPr>
          <p:nvPr/>
        </p:nvCxnSpPr>
        <p:spPr>
          <a:xfrm flipH="1" flipV="1">
            <a:off x="3461440" y="2474320"/>
            <a:ext cx="1758632" cy="133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57FD7783-97C8-4CA3-9D88-A124CF7F012C}"/>
              </a:ext>
            </a:extLst>
          </p:cNvPr>
          <p:cNvCxnSpPr>
            <a:cxnSpLocks/>
          </p:cNvCxnSpPr>
          <p:nvPr/>
        </p:nvCxnSpPr>
        <p:spPr>
          <a:xfrm flipV="1">
            <a:off x="5220072" y="2474319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r Verbinder 119">
            <a:extLst>
              <a:ext uri="{FF2B5EF4-FFF2-40B4-BE49-F238E27FC236}">
                <a16:creationId xmlns:a16="http://schemas.microsoft.com/office/drawing/2014/main" id="{CFDD222D-6A30-44E4-9B8B-4397A34BD247}"/>
              </a:ext>
            </a:extLst>
          </p:cNvPr>
          <p:cNvCxnSpPr>
            <a:cxnSpLocks/>
          </p:cNvCxnSpPr>
          <p:nvPr/>
        </p:nvCxnSpPr>
        <p:spPr>
          <a:xfrm flipH="1">
            <a:off x="5220072" y="3122391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7" name="Tabelle 157">
            <a:extLst>
              <a:ext uri="{FF2B5EF4-FFF2-40B4-BE49-F238E27FC236}">
                <a16:creationId xmlns:a16="http://schemas.microsoft.com/office/drawing/2014/main" id="{6E02EA85-4A6C-44B8-AA83-CF15A0ACB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600410"/>
              </p:ext>
            </p:extLst>
          </p:nvPr>
        </p:nvGraphicFramePr>
        <p:xfrm>
          <a:off x="93560" y="4161106"/>
          <a:ext cx="8956879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654540960"/>
                    </a:ext>
                  </a:extLst>
                </a:gridCol>
                <a:gridCol w="819972">
                  <a:extLst>
                    <a:ext uri="{9D8B030D-6E8A-4147-A177-3AD203B41FA5}">
                      <a16:colId xmlns:a16="http://schemas.microsoft.com/office/drawing/2014/main" val="1351046630"/>
                    </a:ext>
                  </a:extLst>
                </a:gridCol>
                <a:gridCol w="764204">
                  <a:extLst>
                    <a:ext uri="{9D8B030D-6E8A-4147-A177-3AD203B41FA5}">
                      <a16:colId xmlns:a16="http://schemas.microsoft.com/office/drawing/2014/main" val="296556163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49397197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80789324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71331329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619967366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502427047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445206609"/>
                    </a:ext>
                  </a:extLst>
                </a:gridCol>
                <a:gridCol w="1828087">
                  <a:extLst>
                    <a:ext uri="{9D8B030D-6E8A-4147-A177-3AD203B41FA5}">
                      <a16:colId xmlns:a16="http://schemas.microsoft.com/office/drawing/2014/main" val="243866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3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42757"/>
                  </a:ext>
                </a:extLst>
              </a:tr>
            </a:tbl>
          </a:graphicData>
        </a:graphic>
      </p:graphicFrame>
      <p:sp>
        <p:nvSpPr>
          <p:cNvPr id="158" name="Textfeld 157">
            <a:extLst>
              <a:ext uri="{FF2B5EF4-FFF2-40B4-BE49-F238E27FC236}">
                <a16:creationId xmlns:a16="http://schemas.microsoft.com/office/drawing/2014/main" id="{9D9DF5D1-E0A8-438E-9B20-8490EB388BCE}"/>
              </a:ext>
            </a:extLst>
          </p:cNvPr>
          <p:cNvSpPr txBox="1"/>
          <p:nvPr/>
        </p:nvSpPr>
        <p:spPr>
          <a:xfrm>
            <a:off x="93560" y="3673779"/>
            <a:ext cx="331379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de-DE" dirty="0"/>
              <a:t>Zustände (A</a:t>
            </a:r>
            <a:r>
              <a:rPr lang="de-DE" baseline="-25000" dirty="0"/>
              <a:t>alt</a:t>
            </a:r>
            <a:r>
              <a:rPr lang="de-DE" dirty="0"/>
              <a:t>, </a:t>
            </a:r>
            <a:r>
              <a:rPr lang="de-DE" dirty="0" err="1"/>
              <a:t>A</a:t>
            </a:r>
            <a:r>
              <a:rPr lang="de-DE" baseline="-25000" dirty="0" err="1"/>
              <a:t>neu</a:t>
            </a:r>
            <a:r>
              <a:rPr lang="de-DE" dirty="0"/>
              <a:t>, </a:t>
            </a:r>
            <a:r>
              <a:rPr lang="de-DE" dirty="0" err="1"/>
              <a:t>B</a:t>
            </a:r>
            <a:r>
              <a:rPr lang="de-DE" baseline="-25000" dirty="0" err="1"/>
              <a:t>alt</a:t>
            </a:r>
            <a:r>
              <a:rPr lang="de-DE" dirty="0"/>
              <a:t>, </a:t>
            </a:r>
            <a:r>
              <a:rPr lang="de-DE" dirty="0" err="1"/>
              <a:t>B</a:t>
            </a:r>
            <a:r>
              <a:rPr lang="de-DE" baseline="-25000" dirty="0" err="1"/>
              <a:t>neu</a:t>
            </a:r>
            <a:r>
              <a:rPr lang="de-DE" dirty="0"/>
              <a:t>) :</a:t>
            </a: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F1CFFA4F-354E-489A-B462-F142AF9C066E}"/>
              </a:ext>
            </a:extLst>
          </p:cNvPr>
          <p:cNvSpPr txBox="1"/>
          <p:nvPr/>
        </p:nvSpPr>
        <p:spPr>
          <a:xfrm>
            <a:off x="1069408" y="105357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1ms</a:t>
            </a:r>
          </a:p>
        </p:txBody>
      </p:sp>
      <p:cxnSp>
        <p:nvCxnSpPr>
          <p:cNvPr id="178" name="Gerader Verbinder 177">
            <a:extLst>
              <a:ext uri="{FF2B5EF4-FFF2-40B4-BE49-F238E27FC236}">
                <a16:creationId xmlns:a16="http://schemas.microsoft.com/office/drawing/2014/main" id="{8E7C0A3E-5CBE-4AEB-8C6E-9B005DD422E9}"/>
              </a:ext>
            </a:extLst>
          </p:cNvPr>
          <p:cNvCxnSpPr>
            <a:cxnSpLocks/>
          </p:cNvCxnSpPr>
          <p:nvPr/>
        </p:nvCxnSpPr>
        <p:spPr>
          <a:xfrm flipV="1">
            <a:off x="6104464" y="2495740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r Verbinder 178">
            <a:extLst>
              <a:ext uri="{FF2B5EF4-FFF2-40B4-BE49-F238E27FC236}">
                <a16:creationId xmlns:a16="http://schemas.microsoft.com/office/drawing/2014/main" id="{874E8810-5DA4-4771-99EB-3364BC4C5EE6}"/>
              </a:ext>
            </a:extLst>
          </p:cNvPr>
          <p:cNvCxnSpPr>
            <a:cxnSpLocks/>
          </p:cNvCxnSpPr>
          <p:nvPr/>
        </p:nvCxnSpPr>
        <p:spPr>
          <a:xfrm flipH="1">
            <a:off x="6104464" y="2474319"/>
            <a:ext cx="2499984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feld 183">
            <a:extLst>
              <a:ext uri="{FF2B5EF4-FFF2-40B4-BE49-F238E27FC236}">
                <a16:creationId xmlns:a16="http://schemas.microsoft.com/office/drawing/2014/main" id="{C8516635-DB40-47E4-A039-25D123013022}"/>
              </a:ext>
            </a:extLst>
          </p:cNvPr>
          <p:cNvSpPr txBox="1"/>
          <p:nvPr/>
        </p:nvSpPr>
        <p:spPr>
          <a:xfrm>
            <a:off x="251520" y="16288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185" name="Textfeld 184">
            <a:extLst>
              <a:ext uri="{FF2B5EF4-FFF2-40B4-BE49-F238E27FC236}">
                <a16:creationId xmlns:a16="http://schemas.microsoft.com/office/drawing/2014/main" id="{C23C5C8D-D55D-44EE-8605-C0EB7307D5A3}"/>
              </a:ext>
            </a:extLst>
          </p:cNvPr>
          <p:cNvSpPr txBox="1"/>
          <p:nvPr/>
        </p:nvSpPr>
        <p:spPr>
          <a:xfrm>
            <a:off x="251520" y="270892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</a:t>
            </a:r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79E3DA6B-CA84-4220-B78F-00DDBFD8248E}"/>
              </a:ext>
            </a:extLst>
          </p:cNvPr>
          <p:cNvSpPr txBox="1"/>
          <p:nvPr/>
        </p:nvSpPr>
        <p:spPr>
          <a:xfrm>
            <a:off x="323528" y="5373216"/>
            <a:ext cx="621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A: ↑, B: High;   A: ↓, B: Low    =&gt; Drehung im Uhrzeigersinn</a:t>
            </a: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C6D09D84-ED90-4D0D-8BEF-6B28FFA25514}"/>
              </a:ext>
            </a:extLst>
          </p:cNvPr>
          <p:cNvSpPr txBox="1"/>
          <p:nvPr/>
        </p:nvSpPr>
        <p:spPr>
          <a:xfrm>
            <a:off x="323528" y="5804421"/>
            <a:ext cx="659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A: High, B: ↑;   A: Low, B: ↓    =&gt; Drehung gegen Uhrzeigersinn</a:t>
            </a:r>
          </a:p>
        </p:txBody>
      </p:sp>
    </p:spTree>
    <p:extLst>
      <p:ext uri="{BB962C8B-B14F-4D97-AF65-F5344CB8AC3E}">
        <p14:creationId xmlns:p14="http://schemas.microsoft.com/office/powerpoint/2010/main" val="3036983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1FB5574-2AA4-43D3-8B9C-2F2849BF0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47" y="1391967"/>
            <a:ext cx="6517216" cy="4887912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826C62A-493D-445B-8862-DE41CF885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00000"/>
                </a:solidFill>
              </a:rPr>
              <a:t>7. </a:t>
            </a:r>
            <a:r>
              <a:rPr lang="de-DE" sz="2800" dirty="0"/>
              <a:t>Drehzahlmessung I; Notwendigkeit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ACB6B1-99AF-4B1D-BC4A-E6954B37A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23ED1C-48F3-47ED-83E2-CA53D86421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F1776E-FB86-4A20-A126-8A667BA6D4AC}"/>
              </a:ext>
            </a:extLst>
          </p:cNvPr>
          <p:cNvSpPr txBox="1"/>
          <p:nvPr/>
        </p:nvSpPr>
        <p:spPr>
          <a:xfrm>
            <a:off x="107504" y="2132856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DC-Motoren </a:t>
            </a:r>
          </a:p>
          <a:p>
            <a:r>
              <a:rPr lang="de-DE" dirty="0">
                <a:solidFill>
                  <a:srgbClr val="C00000"/>
                </a:solidFill>
              </a:rPr>
              <a:t>Prüfstand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D65BF3-BE17-4B42-A3BD-8267594D9059}"/>
              </a:ext>
            </a:extLst>
          </p:cNvPr>
          <p:cNvSpPr txBox="1"/>
          <p:nvPr/>
        </p:nvSpPr>
        <p:spPr>
          <a:xfrm>
            <a:off x="5148064" y="5517232"/>
            <a:ext cx="2940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FF00"/>
                </a:solidFill>
              </a:rPr>
              <a:t>Prüfstandbefestigung Vorderräder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8CF03DB-919F-47C6-A09F-B0720AAC4CA5}"/>
              </a:ext>
            </a:extLst>
          </p:cNvPr>
          <p:cNvSpPr txBox="1"/>
          <p:nvPr/>
        </p:nvSpPr>
        <p:spPr>
          <a:xfrm>
            <a:off x="3419193" y="10575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F0"/>
                </a:solidFill>
              </a:rPr>
              <a:t>Prüfstandbefestigung Heck</a:t>
            </a:r>
          </a:p>
        </p:txBody>
      </p:sp>
    </p:spTree>
    <p:extLst>
      <p:ext uri="{BB962C8B-B14F-4D97-AF65-F5344CB8AC3E}">
        <p14:creationId xmlns:p14="http://schemas.microsoft.com/office/powerpoint/2010/main" val="1435018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31F0B55-38B0-4ED1-9FDB-CFF420086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21413" cy="4608512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826C62A-493D-445B-8862-DE41CF885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00000"/>
                </a:solidFill>
              </a:rPr>
              <a:t>7. </a:t>
            </a:r>
            <a:r>
              <a:rPr lang="de-DE" sz="2800" dirty="0"/>
              <a:t>Drehzahlmessung II Notwendigkeit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ACB6B1-99AF-4B1D-BC4A-E6954B37A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23ED1C-48F3-47ED-83E2-CA53D86421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525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E1C2A57-8FE0-4956-8AFC-EEBF397C80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00000"/>
                </a:solidFill>
              </a:rPr>
              <a:t>7. </a:t>
            </a:r>
            <a:r>
              <a:rPr lang="de-DE" sz="2800" dirty="0">
                <a:solidFill>
                  <a:schemeClr val="tx1"/>
                </a:solidFill>
              </a:rPr>
              <a:t>Drehzahlmessung III Methoden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E2D390-CBF3-40C5-B82F-7D776399B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005731-C8DA-48A7-A72B-72A31A05FB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pic>
        <p:nvPicPr>
          <p:cNvPr id="11" name="Inhaltsplatzhalter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2F990194-ED24-4C21-B1CC-A969E87B0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460" y="1974049"/>
            <a:ext cx="3357462" cy="4190214"/>
          </a:xfrm>
          <a:prstGeom prst="rect">
            <a:avLst/>
          </a:prstGeom>
        </p:spPr>
      </p:pic>
      <p:pic>
        <p:nvPicPr>
          <p:cNvPr id="12" name="Inhaltsplatzhalter 6" descr="Ein Bild, das Transport, Rad, Zahnrad enthält.&#10;&#10;Automatisch generierte Beschreibung">
            <a:extLst>
              <a:ext uri="{FF2B5EF4-FFF2-40B4-BE49-F238E27FC236}">
                <a16:creationId xmlns:a16="http://schemas.microsoft.com/office/drawing/2014/main" id="{D227F322-3054-4104-863B-B1D8AA7528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1" r="3" b="3"/>
          <a:stretch/>
        </p:blipFill>
        <p:spPr>
          <a:xfrm>
            <a:off x="899592" y="1974049"/>
            <a:ext cx="3490342" cy="4190213"/>
          </a:xfrm>
          <a:prstGeom prst="rect">
            <a:avLst/>
          </a:prstGeom>
          <a:noFill/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CB14D20-167D-4B9F-836D-D299F33F6C49}"/>
              </a:ext>
            </a:extLst>
          </p:cNvPr>
          <p:cNvSpPr txBox="1"/>
          <p:nvPr/>
        </p:nvSpPr>
        <p:spPr>
          <a:xfrm>
            <a:off x="826135" y="1573117"/>
            <a:ext cx="305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Messung mit Hallsensor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BC3942A-1D38-4913-8968-C54F1535CA62}"/>
              </a:ext>
            </a:extLst>
          </p:cNvPr>
          <p:cNvSpPr txBox="1"/>
          <p:nvPr/>
        </p:nvSpPr>
        <p:spPr>
          <a:xfrm>
            <a:off x="5095288" y="1573117"/>
            <a:ext cx="357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Messung mit Lichtschranke</a:t>
            </a:r>
          </a:p>
        </p:txBody>
      </p:sp>
    </p:spTree>
    <p:extLst>
      <p:ext uri="{BB962C8B-B14F-4D97-AF65-F5344CB8AC3E}">
        <p14:creationId xmlns:p14="http://schemas.microsoft.com/office/powerpoint/2010/main" val="1391407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E1C2A57-8FE0-4956-8AFC-EEBF397C8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1" y="188640"/>
            <a:ext cx="7920879" cy="792088"/>
          </a:xfrm>
        </p:spPr>
        <p:txBody>
          <a:bodyPr/>
          <a:lstStyle/>
          <a:p>
            <a:r>
              <a:rPr lang="de-DE" sz="2800" dirty="0">
                <a:solidFill>
                  <a:srgbClr val="C00000"/>
                </a:solidFill>
              </a:rPr>
              <a:t>7. </a:t>
            </a:r>
            <a:r>
              <a:rPr lang="de-DE" sz="2800" dirty="0">
                <a:solidFill>
                  <a:schemeClr val="tx1"/>
                </a:solidFill>
              </a:rPr>
              <a:t>Drehzahlmessung IV Tiefpass-/Komparator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E2D390-CBF3-40C5-B82F-7D776399B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005731-C8DA-48A7-A72B-72A31A05FB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15C757F2-EF3E-48E6-905F-DD7548D87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" b="4762"/>
          <a:stretch/>
        </p:blipFill>
        <p:spPr>
          <a:xfrm>
            <a:off x="3275856" y="1412189"/>
            <a:ext cx="2972022" cy="1445959"/>
          </a:xfrm>
        </p:spPr>
      </p:pic>
      <p:pic>
        <p:nvPicPr>
          <p:cNvPr id="10" name="Inhaltsplatzhalter 6">
            <a:extLst>
              <a:ext uri="{FF2B5EF4-FFF2-40B4-BE49-F238E27FC236}">
                <a16:creationId xmlns:a16="http://schemas.microsoft.com/office/drawing/2014/main" id="{528334EE-40AC-4674-B4AF-07FEE9F38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3"/>
          <a:stretch/>
        </p:blipFill>
        <p:spPr>
          <a:xfrm>
            <a:off x="1475430" y="3140968"/>
            <a:ext cx="6300926" cy="30249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6573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E2F2EC2-B201-401E-94D7-B20F16297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1" y="1844825"/>
            <a:ext cx="8976098" cy="3888432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E1C2A57-8FE0-4956-8AFC-EEBF397C8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1" y="188640"/>
            <a:ext cx="7920879" cy="792088"/>
          </a:xfrm>
        </p:spPr>
        <p:txBody>
          <a:bodyPr/>
          <a:lstStyle/>
          <a:p>
            <a:r>
              <a:rPr lang="de-DE" sz="2800" dirty="0">
                <a:solidFill>
                  <a:srgbClr val="C00000"/>
                </a:solidFill>
              </a:rPr>
              <a:t>7. </a:t>
            </a:r>
            <a:r>
              <a:rPr lang="de-DE" sz="2800" dirty="0">
                <a:solidFill>
                  <a:schemeClr val="tx1"/>
                </a:solidFill>
              </a:rPr>
              <a:t>Drehzahlmessung V Tiefpass-/Komparator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E2D390-CBF3-40C5-B82F-7D776399B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005731-C8DA-48A7-A72B-72A31A05FB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41F8FA-5BE2-4FFB-A58C-9B6D61952500}"/>
              </a:ext>
            </a:extLst>
          </p:cNvPr>
          <p:cNvSpPr txBox="1"/>
          <p:nvPr/>
        </p:nvSpPr>
        <p:spPr>
          <a:xfrm>
            <a:off x="2339752" y="1326311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Tiefpass-/ Komparatorschaltung</a:t>
            </a:r>
          </a:p>
        </p:txBody>
      </p:sp>
    </p:spTree>
    <p:extLst>
      <p:ext uri="{BB962C8B-B14F-4D97-AF65-F5344CB8AC3E}">
        <p14:creationId xmlns:p14="http://schemas.microsoft.com/office/powerpoint/2010/main" val="859253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362D1-27DD-4B80-9F84-E0D33519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Zielsetzung:</a:t>
            </a:r>
          </a:p>
          <a:p>
            <a:pPr marL="0" indent="0">
              <a:buNone/>
            </a:pPr>
            <a:endParaRPr lang="de-DE" sz="2400" b="1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/>
              <a:t>Selbstfahrendes Fahrzeug im Maßstab 1:18 erstellen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/>
              <a:t>Ausführliche Dokumentation für Nachfolger bereitstellen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strike="sngStrike" dirty="0"/>
              <a:t>Teilnahme am NXP Cup im April 2021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strike="sngStrike" dirty="0"/>
              <a:t>Platz auf Sieger-Treppchen ergattern</a:t>
            </a:r>
          </a:p>
          <a:p>
            <a:pPr marL="457200" indent="-457200">
              <a:buAutoNum type="arabicPeriod"/>
            </a:pPr>
            <a:endParaRPr lang="de-DE" sz="2400" b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1. </a:t>
            </a:r>
            <a:r>
              <a:rPr lang="de-DE" sz="2800" dirty="0"/>
              <a:t>Zielsetzung und Konzept  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4062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E1C2A57-8FE0-4956-8AFC-EEBF397C8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1" y="188640"/>
            <a:ext cx="7920879" cy="792088"/>
          </a:xfrm>
        </p:spPr>
        <p:txBody>
          <a:bodyPr/>
          <a:lstStyle/>
          <a:p>
            <a:r>
              <a:rPr lang="de-DE" sz="2800" dirty="0">
                <a:solidFill>
                  <a:srgbClr val="C00000"/>
                </a:solidFill>
              </a:rPr>
              <a:t>7. </a:t>
            </a:r>
            <a:r>
              <a:rPr lang="de-DE" sz="2800" dirty="0">
                <a:solidFill>
                  <a:schemeClr val="tx1"/>
                </a:solidFill>
              </a:rPr>
              <a:t>Drehzahlmessung VI Tiefpass-/Komparator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E2D390-CBF3-40C5-B82F-7D776399B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005731-C8DA-48A7-A72B-72A31A05FB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4E0CCEC6-9F5A-4A33-9A50-3F27E68BC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3" y="1268760"/>
            <a:ext cx="7632847" cy="4791075"/>
          </a:xfr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B29A2CA-C1E3-4BB8-B3DF-177F23CA5675}"/>
              </a:ext>
            </a:extLst>
          </p:cNvPr>
          <p:cNvSpPr txBox="1"/>
          <p:nvPr/>
        </p:nvSpPr>
        <p:spPr>
          <a:xfrm>
            <a:off x="323528" y="170080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C000"/>
                </a:solidFill>
              </a:rPr>
              <a:t>Ausgangspannung</a:t>
            </a:r>
          </a:p>
          <a:p>
            <a:r>
              <a:rPr lang="de-DE" dirty="0" err="1">
                <a:solidFill>
                  <a:srgbClr val="FFC000"/>
                </a:solidFill>
              </a:rPr>
              <a:t>Vout</a:t>
            </a:r>
            <a:endParaRPr lang="de-DE" dirty="0">
              <a:solidFill>
                <a:srgbClr val="FFC000"/>
              </a:solidFill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3B2F9DE-16F2-4EBC-A9C7-21335836C8F6}"/>
              </a:ext>
            </a:extLst>
          </p:cNvPr>
          <p:cNvCxnSpPr/>
          <p:nvPr/>
        </p:nvCxnSpPr>
        <p:spPr>
          <a:xfrm>
            <a:off x="1259632" y="2070140"/>
            <a:ext cx="0" cy="3507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F25AA18-EA1D-423C-ABFD-2FB44CBE0D5F}"/>
              </a:ext>
            </a:extLst>
          </p:cNvPr>
          <p:cNvSpPr txBox="1"/>
          <p:nvPr/>
        </p:nvSpPr>
        <p:spPr>
          <a:xfrm>
            <a:off x="2779419" y="1628800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Tiefpassgefiltertes Eingangssignal Vin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767DA6D-50A7-4AB0-931B-CDBE0BAA0A7C}"/>
              </a:ext>
            </a:extLst>
          </p:cNvPr>
          <p:cNvCxnSpPr>
            <a:cxnSpLocks/>
          </p:cNvCxnSpPr>
          <p:nvPr/>
        </p:nvCxnSpPr>
        <p:spPr>
          <a:xfrm>
            <a:off x="3491880" y="2245514"/>
            <a:ext cx="0" cy="46340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320707E-FA3F-4295-A909-4C7F3A6C780F}"/>
              </a:ext>
            </a:extLst>
          </p:cNvPr>
          <p:cNvCxnSpPr>
            <a:cxnSpLocks/>
          </p:cNvCxnSpPr>
          <p:nvPr/>
        </p:nvCxnSpPr>
        <p:spPr>
          <a:xfrm flipV="1">
            <a:off x="3791173" y="3861048"/>
            <a:ext cx="0" cy="78370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ACEA1402-02E8-42CD-8E6D-ECE9375EE6AC}"/>
              </a:ext>
            </a:extLst>
          </p:cNvPr>
          <p:cNvSpPr txBox="1"/>
          <p:nvPr/>
        </p:nvSpPr>
        <p:spPr>
          <a:xfrm>
            <a:off x="2699792" y="4544764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70C0"/>
                </a:solidFill>
              </a:rPr>
              <a:t>Referenzspannung </a:t>
            </a:r>
            <a:r>
              <a:rPr lang="de-DE" dirty="0" err="1">
                <a:solidFill>
                  <a:srgbClr val="0070C0"/>
                </a:solidFill>
              </a:rPr>
              <a:t>Vref</a:t>
            </a:r>
            <a:endParaRPr lang="de-DE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537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49F5F5C-228D-4F4A-94A8-E503B3F75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8" b="6745"/>
          <a:stretch/>
        </p:blipFill>
        <p:spPr>
          <a:xfrm>
            <a:off x="251520" y="1247762"/>
            <a:ext cx="3816424" cy="4494849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63F8984B-FA2B-4402-86D5-A2A8B33C35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00000"/>
                </a:solidFill>
              </a:rPr>
              <a:t>7. </a:t>
            </a:r>
            <a:r>
              <a:rPr lang="de-DE" sz="2800" dirty="0">
                <a:solidFill>
                  <a:schemeClr val="tx1"/>
                </a:solidFill>
              </a:rPr>
              <a:t>Drehzahlmessung VII Layout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008790-069E-4A69-9E02-5C9805937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02B4212-F4AF-4888-9C0D-2C05B43097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pic>
        <p:nvPicPr>
          <p:cNvPr id="11" name="Grafik 10" descr="Ein Bild, das Text, drinnen, verschieden, verschiedene enthält.&#10;&#10;Automatisch generierte Beschreibung">
            <a:extLst>
              <a:ext uri="{FF2B5EF4-FFF2-40B4-BE49-F238E27FC236}">
                <a16:creationId xmlns:a16="http://schemas.microsoft.com/office/drawing/2014/main" id="{92991D55-2FF5-4F2D-B216-15A496CB9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181575"/>
            <a:ext cx="3082401" cy="449484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2F6748A-7F14-49F8-A8C3-01637D86B87B}"/>
              </a:ext>
            </a:extLst>
          </p:cNvPr>
          <p:cNvSpPr txBox="1"/>
          <p:nvPr/>
        </p:nvSpPr>
        <p:spPr>
          <a:xfrm>
            <a:off x="5775649" y="580583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Platinenlayout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8D4423-70CA-415D-BE81-63B1E0EB1968}"/>
              </a:ext>
            </a:extLst>
          </p:cNvPr>
          <p:cNvSpPr txBox="1"/>
          <p:nvPr/>
        </p:nvSpPr>
        <p:spPr>
          <a:xfrm>
            <a:off x="1140448" y="582497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Platine im Original</a:t>
            </a:r>
          </a:p>
        </p:txBody>
      </p:sp>
    </p:spTree>
    <p:extLst>
      <p:ext uri="{BB962C8B-B14F-4D97-AF65-F5344CB8AC3E}">
        <p14:creationId xmlns:p14="http://schemas.microsoft.com/office/powerpoint/2010/main" val="2164850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BED8A08-1F74-4732-B8F4-126D39FD3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64" r="41667" b="31684"/>
          <a:stretch/>
        </p:blipFill>
        <p:spPr>
          <a:xfrm>
            <a:off x="2357754" y="2201467"/>
            <a:ext cx="5004556" cy="245506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B1D7D76-E752-4124-B59A-8EE20E1A8B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00000"/>
                </a:solidFill>
              </a:rPr>
              <a:t>7. </a:t>
            </a:r>
            <a:r>
              <a:rPr lang="de-DE" sz="2800" dirty="0"/>
              <a:t>Drehzahlmessung VIII ISR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7C3E08-F0F1-48F8-8631-B21740BE1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6D42F9D-99C4-4992-ADE5-0EF085EB09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BE1DE22-0794-4DCC-934E-C15A92236B7E}"/>
              </a:ext>
            </a:extLst>
          </p:cNvPr>
          <p:cNvSpPr txBox="1"/>
          <p:nvPr/>
        </p:nvSpPr>
        <p:spPr>
          <a:xfrm>
            <a:off x="3347864" y="162880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Interrupt Service Routine</a:t>
            </a:r>
          </a:p>
        </p:txBody>
      </p:sp>
    </p:spTree>
    <p:extLst>
      <p:ext uri="{BB962C8B-B14F-4D97-AF65-F5344CB8AC3E}">
        <p14:creationId xmlns:p14="http://schemas.microsoft.com/office/powerpoint/2010/main" val="1037979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0624ADD-79C9-4DDA-9CA3-771DDDAE3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16831"/>
            <a:ext cx="7620000" cy="479107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671E7B3D-962E-4609-9BB2-D2EC7674D0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00000"/>
                </a:solidFill>
              </a:rPr>
              <a:t>7. </a:t>
            </a:r>
            <a:r>
              <a:rPr lang="de-DE" sz="2800" dirty="0">
                <a:solidFill>
                  <a:schemeClr val="tx1"/>
                </a:solidFill>
              </a:rPr>
              <a:t>Drehzahlmessung IX Messprobleme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095A7F-2FD1-4AD6-9269-A42DE9504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04BB60-A059-44BF-B5C9-8148731CC3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CC58730-C45D-4E97-9557-DC5F4B4CB8E2}"/>
              </a:ext>
            </a:extLst>
          </p:cNvPr>
          <p:cNvSpPr txBox="1"/>
          <p:nvPr/>
        </p:nvSpPr>
        <p:spPr>
          <a:xfrm>
            <a:off x="1794361" y="4725179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Tiefpassgefiltertes Eingangssignal Vin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9996CD4-78E1-4E52-8FFA-13FC99D4195B}"/>
              </a:ext>
            </a:extLst>
          </p:cNvPr>
          <p:cNvSpPr txBox="1"/>
          <p:nvPr/>
        </p:nvSpPr>
        <p:spPr>
          <a:xfrm>
            <a:off x="4067944" y="4509120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70C0"/>
                </a:solidFill>
              </a:rPr>
              <a:t>Referenzspannung </a:t>
            </a:r>
            <a:r>
              <a:rPr lang="de-DE" dirty="0" err="1">
                <a:solidFill>
                  <a:srgbClr val="0070C0"/>
                </a:solidFill>
              </a:rPr>
              <a:t>Vref</a:t>
            </a:r>
            <a:endParaRPr lang="de-DE" dirty="0">
              <a:solidFill>
                <a:srgbClr val="0070C0"/>
              </a:solidFill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2507056-B25B-480A-BFB6-E5FE4632C222}"/>
              </a:ext>
            </a:extLst>
          </p:cNvPr>
          <p:cNvCxnSpPr>
            <a:cxnSpLocks/>
          </p:cNvCxnSpPr>
          <p:nvPr/>
        </p:nvCxnSpPr>
        <p:spPr>
          <a:xfrm flipV="1">
            <a:off x="5148064" y="3933056"/>
            <a:ext cx="0" cy="6390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E2E0B9B-9FC9-444C-B6A5-A9A739DCDDD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874481" y="4149117"/>
            <a:ext cx="0" cy="5760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2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8C3ED22-AE86-470C-B0E7-DD9B66B27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08" y="1268760"/>
            <a:ext cx="8024183" cy="512793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D5D4544-22AA-4AE5-9881-05A2747EE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00000"/>
                </a:solidFill>
              </a:rPr>
              <a:t>7. </a:t>
            </a:r>
            <a:r>
              <a:rPr lang="de-DE" sz="2800" dirty="0">
                <a:solidFill>
                  <a:schemeClr val="tx1"/>
                </a:solidFill>
              </a:rPr>
              <a:t>Drehzahlmessung X Ausblick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B9B351-8CCF-4767-B010-297D78DEB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6B6675-E460-4DFD-8F6F-06FE946AE7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8385A81-F1FE-4563-8AEF-42F74CA91B41}"/>
              </a:ext>
            </a:extLst>
          </p:cNvPr>
          <p:cNvSpPr/>
          <p:nvPr/>
        </p:nvSpPr>
        <p:spPr>
          <a:xfrm>
            <a:off x="827584" y="1205328"/>
            <a:ext cx="4032448" cy="330379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936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BE0000"/>
                </a:solidFill>
              </a:rPr>
              <a:t>8. </a:t>
            </a:r>
            <a:r>
              <a:rPr lang="de-DE" sz="2800" dirty="0"/>
              <a:t>Zusammenfassung, Fazit und Ausblick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3A73D65-7812-4DAA-B14D-CF301F737610}"/>
              </a:ext>
            </a:extLst>
          </p:cNvPr>
          <p:cNvSpPr txBox="1"/>
          <p:nvPr/>
        </p:nvSpPr>
        <p:spPr>
          <a:xfrm>
            <a:off x="255920" y="165691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Zusammenbau mit Standardbausatz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C41F0EA-0848-4A7E-B8CF-1D9863DD0C57}"/>
              </a:ext>
            </a:extLst>
          </p:cNvPr>
          <p:cNvSpPr txBox="1"/>
          <p:nvPr/>
        </p:nvSpPr>
        <p:spPr>
          <a:xfrm>
            <a:off x="3394976" y="165691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3D-Druckteile anbauen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B5A0FEE-4C9F-4E8D-BD04-6A1565F2FE82}"/>
              </a:ext>
            </a:extLst>
          </p:cNvPr>
          <p:cNvSpPr txBox="1"/>
          <p:nvPr/>
        </p:nvSpPr>
        <p:spPr>
          <a:xfrm>
            <a:off x="6540338" y="276485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Drehzahlerkennung implementieren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3F53BDE-D8A1-4D9D-B83D-6A4EE8D99864}"/>
              </a:ext>
            </a:extLst>
          </p:cNvPr>
          <p:cNvSpPr txBox="1"/>
          <p:nvPr/>
        </p:nvSpPr>
        <p:spPr>
          <a:xfrm>
            <a:off x="6534032" y="1655606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Antriebsbaustein programmieren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5C46257-5D7A-4982-94D8-AE79E29A4140}"/>
              </a:ext>
            </a:extLst>
          </p:cNvPr>
          <p:cNvSpPr txBox="1"/>
          <p:nvPr/>
        </p:nvSpPr>
        <p:spPr>
          <a:xfrm>
            <a:off x="3394976" y="2772095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Lenkungsbaustein programmieren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74294B1-9F03-45AD-AE84-E3D75A6DAD7B}"/>
              </a:ext>
            </a:extLst>
          </p:cNvPr>
          <p:cNvSpPr txBox="1"/>
          <p:nvPr/>
        </p:nvSpPr>
        <p:spPr>
          <a:xfrm>
            <a:off x="249614" y="2764859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Bedienungs-Board erstellen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CBA7081-4E43-4C98-9CED-4EB5AC6A7D07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470639" y="1980084"/>
            <a:ext cx="924337" cy="0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E609C73-6B60-4D87-871E-35257F73474E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5609695" y="1978772"/>
            <a:ext cx="924337" cy="1312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79881B8-D293-45AC-A7C3-C0E1502F55F3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 flipV="1">
            <a:off x="2464333" y="3088025"/>
            <a:ext cx="930643" cy="7236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D7CDE63-9F4C-440C-8905-AB386AB14EE1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>
            <a:off x="5609695" y="3088024"/>
            <a:ext cx="930643" cy="7237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E55B610-D576-4B26-A7F9-6A979DAF8F09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>
            <a:off x="7641392" y="2301937"/>
            <a:ext cx="6306" cy="462921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9AB90EFC-0F1C-4F47-8627-4060ADB4A60F}"/>
              </a:ext>
            </a:extLst>
          </p:cNvPr>
          <p:cNvSpPr txBox="1"/>
          <p:nvPr/>
        </p:nvSpPr>
        <p:spPr>
          <a:xfrm>
            <a:off x="261382" y="3879991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Anzeige programmieren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D3E2773-0C59-4E45-AF78-1A939E4A8DC4}"/>
              </a:ext>
            </a:extLst>
          </p:cNvPr>
          <p:cNvCxnSpPr>
            <a:cxnSpLocks/>
            <a:stCxn id="15" idx="2"/>
            <a:endCxn id="43" idx="0"/>
          </p:cNvCxnSpPr>
          <p:nvPr/>
        </p:nvCxnSpPr>
        <p:spPr>
          <a:xfrm>
            <a:off x="1356974" y="3411190"/>
            <a:ext cx="11768" cy="468801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8A8F71FC-C427-4957-993E-07800D99FFF7}"/>
              </a:ext>
            </a:extLst>
          </p:cNvPr>
          <p:cNvSpPr txBox="1"/>
          <p:nvPr/>
        </p:nvSpPr>
        <p:spPr>
          <a:xfrm>
            <a:off x="3406744" y="3888200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Streckenerkennung programmieren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7D6D5FB-C04C-415F-A24E-180BC8924A81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2476101" y="4203157"/>
            <a:ext cx="930643" cy="8209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E6029C89-86FC-4064-9CD1-AAF52AD0DE06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5621463" y="4211366"/>
            <a:ext cx="930643" cy="0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CD6E0CBA-1790-4500-AADA-DD9DF960F4DB}"/>
              </a:ext>
            </a:extLst>
          </p:cNvPr>
          <p:cNvSpPr txBox="1"/>
          <p:nvPr/>
        </p:nvSpPr>
        <p:spPr>
          <a:xfrm>
            <a:off x="3391902" y="4966992"/>
            <a:ext cx="2229561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Hindernisse erkennen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27B93C9B-8BA9-4C33-AA11-468EBCD9C0CA}"/>
              </a:ext>
            </a:extLst>
          </p:cNvPr>
          <p:cNvCxnSpPr>
            <a:cxnSpLocks/>
          </p:cNvCxnSpPr>
          <p:nvPr/>
        </p:nvCxnSpPr>
        <p:spPr>
          <a:xfrm>
            <a:off x="7659465" y="4515662"/>
            <a:ext cx="5951" cy="453356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F5E037D2-7A47-4D1B-B0AE-4D1C73F33AC1}"/>
              </a:ext>
            </a:extLst>
          </p:cNvPr>
          <p:cNvSpPr txBox="1"/>
          <p:nvPr/>
        </p:nvSpPr>
        <p:spPr>
          <a:xfrm>
            <a:off x="261382" y="4987887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NXP Cup 2022 gewinnen</a:t>
            </a:r>
          </a:p>
        </p:txBody>
      </p: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BA663FA-BF1E-4FD4-8781-791F545FF323}"/>
              </a:ext>
            </a:extLst>
          </p:cNvPr>
          <p:cNvCxnSpPr>
            <a:cxnSpLocks/>
            <a:stCxn id="62" idx="1"/>
            <a:endCxn id="85" idx="3"/>
          </p:cNvCxnSpPr>
          <p:nvPr/>
        </p:nvCxnSpPr>
        <p:spPr>
          <a:xfrm flipH="1">
            <a:off x="2476101" y="5290158"/>
            <a:ext cx="915801" cy="10448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fik 41" descr="Häkchen">
            <a:extLst>
              <a:ext uri="{FF2B5EF4-FFF2-40B4-BE49-F238E27FC236}">
                <a16:creationId xmlns:a16="http://schemas.microsoft.com/office/drawing/2014/main" id="{CBCB834D-FC83-4EA4-8412-A2C81EEEAA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8237" y="1166436"/>
            <a:ext cx="735728" cy="735728"/>
          </a:xfrm>
          <a:prstGeom prst="rect">
            <a:avLst/>
          </a:prstGeom>
        </p:spPr>
      </p:pic>
      <p:pic>
        <p:nvPicPr>
          <p:cNvPr id="54" name="Grafik 53" descr="Häkchen">
            <a:extLst>
              <a:ext uri="{FF2B5EF4-FFF2-40B4-BE49-F238E27FC236}">
                <a16:creationId xmlns:a16="http://schemas.microsoft.com/office/drawing/2014/main" id="{C3FFF76E-7DB5-40B5-BEFF-25D6EC99B4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3599" y="1152284"/>
            <a:ext cx="735728" cy="735728"/>
          </a:xfrm>
          <a:prstGeom prst="rect">
            <a:avLst/>
          </a:prstGeom>
        </p:spPr>
      </p:pic>
      <p:pic>
        <p:nvPicPr>
          <p:cNvPr id="55" name="Grafik 54" descr="Häkchen">
            <a:extLst>
              <a:ext uri="{FF2B5EF4-FFF2-40B4-BE49-F238E27FC236}">
                <a16:creationId xmlns:a16="http://schemas.microsoft.com/office/drawing/2014/main" id="{90E1CD20-FD3B-4866-B147-1CEC89482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0887" y="1172185"/>
            <a:ext cx="735728" cy="735728"/>
          </a:xfrm>
          <a:prstGeom prst="rect">
            <a:avLst/>
          </a:prstGeom>
        </p:spPr>
      </p:pic>
      <p:pic>
        <p:nvPicPr>
          <p:cNvPr id="56" name="Grafik 55" descr="Häkchen">
            <a:extLst>
              <a:ext uri="{FF2B5EF4-FFF2-40B4-BE49-F238E27FC236}">
                <a16:creationId xmlns:a16="http://schemas.microsoft.com/office/drawing/2014/main" id="{E2ECBA55-2520-4D68-AA0F-4DFC100A14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8853" y="2275625"/>
            <a:ext cx="735728" cy="735728"/>
          </a:xfrm>
          <a:prstGeom prst="rect">
            <a:avLst/>
          </a:prstGeom>
        </p:spPr>
      </p:pic>
      <p:pic>
        <p:nvPicPr>
          <p:cNvPr id="59" name="Grafik 58" descr="Häkchen">
            <a:extLst>
              <a:ext uri="{FF2B5EF4-FFF2-40B4-BE49-F238E27FC236}">
                <a16:creationId xmlns:a16="http://schemas.microsoft.com/office/drawing/2014/main" id="{773118BE-4EAF-42AA-947D-C97739EED5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2086" y="2285611"/>
            <a:ext cx="735728" cy="735728"/>
          </a:xfrm>
          <a:prstGeom prst="rect">
            <a:avLst/>
          </a:prstGeom>
        </p:spPr>
      </p:pic>
      <p:pic>
        <p:nvPicPr>
          <p:cNvPr id="64" name="Grafik 63" descr="Schließen">
            <a:extLst>
              <a:ext uri="{FF2B5EF4-FFF2-40B4-BE49-F238E27FC236}">
                <a16:creationId xmlns:a16="http://schemas.microsoft.com/office/drawing/2014/main" id="{06AD0502-0796-4B38-822B-57CB6E1A4C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9206" y="4460779"/>
            <a:ext cx="914400" cy="914400"/>
          </a:xfrm>
          <a:prstGeom prst="rect">
            <a:avLst/>
          </a:prstGeom>
        </p:spPr>
      </p:pic>
      <p:sp>
        <p:nvSpPr>
          <p:cNvPr id="49" name="Rechteck 48">
            <a:extLst>
              <a:ext uri="{FF2B5EF4-FFF2-40B4-BE49-F238E27FC236}">
                <a16:creationId xmlns:a16="http://schemas.microsoft.com/office/drawing/2014/main" id="{9887F223-A9BF-4356-8B4E-E74DAAF4FBDC}"/>
              </a:ext>
            </a:extLst>
          </p:cNvPr>
          <p:cNvSpPr/>
          <p:nvPr/>
        </p:nvSpPr>
        <p:spPr>
          <a:xfrm>
            <a:off x="6613448" y="2794638"/>
            <a:ext cx="2103773" cy="5889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Motorcontroller konfigurieren</a:t>
            </a:r>
          </a:p>
        </p:txBody>
      </p:sp>
      <p:pic>
        <p:nvPicPr>
          <p:cNvPr id="65" name="Grafik 64" descr="Häkchen">
            <a:extLst>
              <a:ext uri="{FF2B5EF4-FFF2-40B4-BE49-F238E27FC236}">
                <a16:creationId xmlns:a16="http://schemas.microsoft.com/office/drawing/2014/main" id="{186617BB-A57A-4A23-A374-475326D9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9516" y="2272157"/>
            <a:ext cx="735728" cy="735728"/>
          </a:xfrm>
          <a:prstGeom prst="rect">
            <a:avLst/>
          </a:prstGeom>
        </p:spPr>
      </p:pic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52785A21-1A4A-4D76-B7AD-0A442538EDE7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5643656" y="5311053"/>
            <a:ext cx="914400" cy="0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40" descr="Häkchen">
            <a:extLst>
              <a:ext uri="{FF2B5EF4-FFF2-40B4-BE49-F238E27FC236}">
                <a16:creationId xmlns:a16="http://schemas.microsoft.com/office/drawing/2014/main" id="{B8D20CB4-585B-4FE2-A51C-FBAD313D53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96469" y="3351652"/>
            <a:ext cx="735728" cy="735728"/>
          </a:xfrm>
          <a:prstGeom prst="rect">
            <a:avLst/>
          </a:prstGeom>
        </p:spPr>
      </p:pic>
      <p:pic>
        <p:nvPicPr>
          <p:cNvPr id="45" name="Grafik 44" descr="Häkchen">
            <a:extLst>
              <a:ext uri="{FF2B5EF4-FFF2-40B4-BE49-F238E27FC236}">
                <a16:creationId xmlns:a16="http://schemas.microsoft.com/office/drawing/2014/main" id="{618511E1-5744-472C-BA03-03C6233316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2048" y="3383565"/>
            <a:ext cx="735728" cy="735728"/>
          </a:xfrm>
          <a:prstGeom prst="rect">
            <a:avLst/>
          </a:prstGeom>
        </p:spPr>
      </p:pic>
      <p:sp>
        <p:nvSpPr>
          <p:cNvPr id="50" name="Textfeld 49">
            <a:extLst>
              <a:ext uri="{FF2B5EF4-FFF2-40B4-BE49-F238E27FC236}">
                <a16:creationId xmlns:a16="http://schemas.microsoft.com/office/drawing/2014/main" id="{C1CFF469-D0B5-4DB2-A68A-3ABC537D7695}"/>
              </a:ext>
            </a:extLst>
          </p:cNvPr>
          <p:cNvSpPr txBox="1"/>
          <p:nvPr/>
        </p:nvSpPr>
        <p:spPr>
          <a:xfrm>
            <a:off x="6552106" y="384850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Drehzahlmessung implementieren</a:t>
            </a:r>
          </a:p>
        </p:txBody>
      </p:sp>
      <p:pic>
        <p:nvPicPr>
          <p:cNvPr id="51" name="Grafik 50" descr="Häkchen">
            <a:extLst>
              <a:ext uri="{FF2B5EF4-FFF2-40B4-BE49-F238E27FC236}">
                <a16:creationId xmlns:a16="http://schemas.microsoft.com/office/drawing/2014/main" id="{E8DFF815-ABF6-430E-A1BE-CA5AA3B59B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0887" y="3372129"/>
            <a:ext cx="735728" cy="735728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4909577B-E6D7-446F-BA06-4EF1C340E381}"/>
              </a:ext>
            </a:extLst>
          </p:cNvPr>
          <p:cNvSpPr txBox="1"/>
          <p:nvPr/>
        </p:nvSpPr>
        <p:spPr>
          <a:xfrm>
            <a:off x="6558056" y="4987887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Regelungen implementieren</a:t>
            </a:r>
          </a:p>
        </p:txBody>
      </p:sp>
      <p:pic>
        <p:nvPicPr>
          <p:cNvPr id="66" name="Grafik 65" descr="Schließen">
            <a:extLst>
              <a:ext uri="{FF2B5EF4-FFF2-40B4-BE49-F238E27FC236}">
                <a16:creationId xmlns:a16="http://schemas.microsoft.com/office/drawing/2014/main" id="{614A4207-06E8-4A93-927E-99E70C829C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9429" y="4460779"/>
            <a:ext cx="914400" cy="914400"/>
          </a:xfrm>
          <a:prstGeom prst="rect">
            <a:avLst/>
          </a:prstGeom>
        </p:spPr>
      </p:pic>
      <p:pic>
        <p:nvPicPr>
          <p:cNvPr id="67" name="Grafik 66" descr="Schließen">
            <a:extLst>
              <a:ext uri="{FF2B5EF4-FFF2-40B4-BE49-F238E27FC236}">
                <a16:creationId xmlns:a16="http://schemas.microsoft.com/office/drawing/2014/main" id="{DA321DD5-532F-4CC3-BD66-934F055279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9625" y="44928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33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Dritter Platz bei der Innovation Challenge von electromaker.io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pic>
        <p:nvPicPr>
          <p:cNvPr id="8" name="InnovationChallenge">
            <a:hlinkClick r:id="" action="ppaction://media"/>
            <a:extLst>
              <a:ext uri="{FF2B5EF4-FFF2-40B4-BE49-F238E27FC236}">
                <a16:creationId xmlns:a16="http://schemas.microsoft.com/office/drawing/2014/main" id="{E1001F7D-771C-44CC-89A1-EEB8179235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052" y="1268760"/>
            <a:ext cx="8207896" cy="46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7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362D1-27DD-4B80-9F84-E0D33519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>
                <a:solidFill>
                  <a:srgbClr val="BE0000"/>
                </a:solidFill>
              </a:rPr>
              <a:t>[NXP1]</a:t>
            </a:r>
            <a:r>
              <a:rPr lang="de-DE" dirty="0">
                <a:solidFill>
                  <a:srgbClr val="BE0000"/>
                </a:solidFill>
              </a:rPr>
              <a:t>     </a:t>
            </a:r>
            <a:r>
              <a:rPr lang="de-DE" dirty="0">
                <a:solidFill>
                  <a:srgbClr val="BE0000"/>
                </a:solidFill>
                <a:hlinkClick r:id="rId2"/>
              </a:rPr>
              <a:t>https://nxpcup.nxp.com/challenges</a:t>
            </a:r>
            <a:endParaRPr lang="de-DE" dirty="0">
              <a:solidFill>
                <a:srgbClr val="BE0000"/>
              </a:solidFill>
            </a:endParaRPr>
          </a:p>
          <a:p>
            <a:r>
              <a:rPr lang="de-DE" b="1" dirty="0">
                <a:solidFill>
                  <a:srgbClr val="BE0000"/>
                </a:solidFill>
              </a:rPr>
              <a:t>[NXP2]     </a:t>
            </a:r>
            <a:r>
              <a:rPr lang="de-DE" dirty="0">
                <a:solidFill>
                  <a:srgbClr val="BE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https://www.mouser.cn/pdfdocs/NXP_LPC546xx_User_Manual.pdf</a:t>
            </a:r>
            <a:endParaRPr lang="de-DE" dirty="0">
              <a:solidFill>
                <a:srgbClr val="BE0000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BE0000"/>
                </a:solidFill>
              </a:rPr>
              <a:t>9. </a:t>
            </a:r>
            <a:r>
              <a:rPr lang="de-DE" sz="2800" dirty="0">
                <a:solidFill>
                  <a:schemeClr val="tx1"/>
                </a:solidFill>
              </a:rPr>
              <a:t>Quellen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196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5888"/>
            <a:ext cx="9144000" cy="3418840"/>
          </a:xfrm>
        </p:spPr>
      </p:pic>
      <p:sp>
        <p:nvSpPr>
          <p:cNvPr id="4" name="Titel 2">
            <a:extLst>
              <a:ext uri="{FF2B5EF4-FFF2-40B4-BE49-F238E27FC236}">
                <a16:creationId xmlns:a16="http://schemas.microsoft.com/office/drawing/2014/main" id="{85D65A9F-6990-4DE6-A7F8-F23BB57A79EC}"/>
              </a:ext>
            </a:extLst>
          </p:cNvPr>
          <p:cNvSpPr txBox="1">
            <a:spLocks/>
          </p:cNvSpPr>
          <p:nvPr/>
        </p:nvSpPr>
        <p:spPr>
          <a:xfrm>
            <a:off x="251521" y="188640"/>
            <a:ext cx="7632847" cy="79208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 for your attention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2D63953-A15F-407D-8E06-68151AE1A187}"/>
              </a:ext>
            </a:extLst>
          </p:cNvPr>
          <p:cNvGrpSpPr/>
          <p:nvPr/>
        </p:nvGrpSpPr>
        <p:grpSpPr>
          <a:xfrm>
            <a:off x="179512" y="4896154"/>
            <a:ext cx="2084154" cy="450797"/>
            <a:chOff x="486231" y="1250863"/>
            <a:chExt cx="5180498" cy="1120527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CDD35F6E-646A-4AF8-8DEC-FA2BCA419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250863"/>
              <a:ext cx="1094729" cy="1116335"/>
            </a:xfrm>
            <a:prstGeom prst="rect">
              <a:avLst/>
            </a:prstGeom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C1963BD-56DF-4F8D-91CB-2234BB89A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231" y="1252445"/>
              <a:ext cx="1114753" cy="1114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DF654CE-F07A-47C6-8DEB-677F61D37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428" y="1250863"/>
              <a:ext cx="1130839" cy="112052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484490E-0B5D-467D-A6E4-8FB07BB8D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4980" y="1250863"/>
              <a:ext cx="1431199" cy="1116335"/>
            </a:xfrm>
            <a:prstGeom prst="rect">
              <a:avLst/>
            </a:prstGeom>
          </p:spPr>
        </p:pic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529F9778-B70E-4B2F-9D29-4328908B0E71}"/>
              </a:ext>
            </a:extLst>
          </p:cNvPr>
          <p:cNvSpPr/>
          <p:nvPr/>
        </p:nvSpPr>
        <p:spPr>
          <a:xfrm>
            <a:off x="130710" y="5423966"/>
            <a:ext cx="4265911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 b="1" dirty="0">
                <a:solidFill>
                  <a:schemeClr val="bg1"/>
                </a:solidFill>
              </a:rPr>
              <a:t>Instagram: </a:t>
            </a:r>
            <a:r>
              <a:rPr lang="de-DE" altLang="de-DE" dirty="0">
                <a:solidFill>
                  <a:schemeClr val="bg1"/>
                </a:solidFill>
              </a:rPr>
              <a:t>@</a:t>
            </a:r>
            <a:r>
              <a:rPr lang="de-DE" altLang="de-DE" dirty="0" err="1">
                <a:solidFill>
                  <a:schemeClr val="bg1"/>
                </a:solidFill>
              </a:rPr>
              <a:t>smb_hochschulelandshut</a:t>
            </a:r>
            <a:endParaRPr lang="de-DE" altLang="de-DE" dirty="0">
              <a:solidFill>
                <a:schemeClr val="bg1"/>
              </a:solidFill>
            </a:endParaRPr>
          </a:p>
          <a:p>
            <a:r>
              <a:rPr lang="de-DE" b="1" dirty="0">
                <a:solidFill>
                  <a:schemeClr val="bg1"/>
                </a:solidFill>
              </a:rPr>
              <a:t>Facebook:  </a:t>
            </a:r>
            <a:r>
              <a:rPr lang="de-DE" dirty="0">
                <a:solidFill>
                  <a:schemeClr val="bg1"/>
                </a:solidFill>
              </a:rPr>
              <a:t>@</a:t>
            </a:r>
            <a:r>
              <a:rPr lang="de-DE" dirty="0" err="1">
                <a:solidFill>
                  <a:schemeClr val="bg1"/>
                </a:solidFill>
              </a:rPr>
              <a:t>SMBLandshut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b="1" dirty="0">
                <a:solidFill>
                  <a:schemeClr val="bg1"/>
                </a:solidFill>
              </a:rPr>
              <a:t>E-Mail:        </a:t>
            </a:r>
            <a:r>
              <a:rPr lang="de-DE" dirty="0">
                <a:solidFill>
                  <a:schemeClr val="bg1"/>
                </a:solidFill>
              </a:rPr>
              <a:t>smb@haw-landshut.de</a:t>
            </a:r>
            <a:endParaRPr lang="de-DE" altLang="de-DE" dirty="0">
              <a:solidFill>
                <a:schemeClr val="bg1"/>
              </a:solidFill>
            </a:endParaRPr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3234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362D1-27DD-4B80-9F84-E0D33519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NXP Cup: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1. </a:t>
            </a:r>
            <a:r>
              <a:rPr lang="de-DE" sz="2800" dirty="0"/>
              <a:t>Zielsetzung und Konzept  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pic>
        <p:nvPicPr>
          <p:cNvPr id="1026" name="Picture 2" descr="Speed Race - Fastest Lap Time img">
            <a:extLst>
              <a:ext uri="{FF2B5EF4-FFF2-40B4-BE49-F238E27FC236}">
                <a16:creationId xmlns:a16="http://schemas.microsoft.com/office/drawing/2014/main" id="{CA620227-E909-4070-BD05-B5F32C912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17352"/>
            <a:ext cx="4185084" cy="279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bstacle - Avoid the Barrier img">
            <a:extLst>
              <a:ext uri="{FF2B5EF4-FFF2-40B4-BE49-F238E27FC236}">
                <a16:creationId xmlns:a16="http://schemas.microsoft.com/office/drawing/2014/main" id="{EDBAC1EF-1B00-464A-961E-6CE90A1A0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398" y="2317352"/>
            <a:ext cx="4185084" cy="279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1B40827-6741-4B09-9429-4B588ECA6330}"/>
              </a:ext>
            </a:extLst>
          </p:cNvPr>
          <p:cNvSpPr txBox="1"/>
          <p:nvPr/>
        </p:nvSpPr>
        <p:spPr>
          <a:xfrm>
            <a:off x="1230093" y="5210774"/>
            <a:ext cx="222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BE0000"/>
                </a:solidFill>
              </a:rPr>
              <a:t>Schnellste Runde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F47001-7A1B-4177-AF1A-90F10C9E6080}"/>
              </a:ext>
            </a:extLst>
          </p:cNvPr>
          <p:cNvSpPr txBox="1"/>
          <p:nvPr/>
        </p:nvSpPr>
        <p:spPr>
          <a:xfrm>
            <a:off x="5597038" y="5210774"/>
            <a:ext cx="240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BE0000"/>
                </a:solidFill>
              </a:rPr>
              <a:t>Hindernis umfahren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FD36E9C-EBB2-44A0-A6D7-D5BA14BA8BFE}"/>
              </a:ext>
            </a:extLst>
          </p:cNvPr>
          <p:cNvSpPr txBox="1"/>
          <p:nvPr/>
        </p:nvSpPr>
        <p:spPr>
          <a:xfrm>
            <a:off x="0" y="6069184"/>
            <a:ext cx="1784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Bilder-Quelle: [NXP1] </a:t>
            </a:r>
          </a:p>
        </p:txBody>
      </p:sp>
    </p:spTree>
    <p:extLst>
      <p:ext uri="{BB962C8B-B14F-4D97-AF65-F5344CB8AC3E}">
        <p14:creationId xmlns:p14="http://schemas.microsoft.com/office/powerpoint/2010/main" val="1760391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1. </a:t>
            </a:r>
            <a:r>
              <a:rPr lang="de-DE" sz="2800" dirty="0"/>
              <a:t>Zielsetzung und Konzept  III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3A73D65-7812-4DAA-B14D-CF301F737610}"/>
              </a:ext>
            </a:extLst>
          </p:cNvPr>
          <p:cNvSpPr txBox="1"/>
          <p:nvPr/>
        </p:nvSpPr>
        <p:spPr>
          <a:xfrm>
            <a:off x="255920" y="165691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Zusammenbau mit Standardbausatz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C41F0EA-0848-4A7E-B8CF-1D9863DD0C57}"/>
              </a:ext>
            </a:extLst>
          </p:cNvPr>
          <p:cNvSpPr txBox="1"/>
          <p:nvPr/>
        </p:nvSpPr>
        <p:spPr>
          <a:xfrm>
            <a:off x="3394976" y="165691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3D-Druckteile anbauen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B5A0FEE-4C9F-4E8D-BD04-6A1565F2FE82}"/>
              </a:ext>
            </a:extLst>
          </p:cNvPr>
          <p:cNvSpPr txBox="1"/>
          <p:nvPr/>
        </p:nvSpPr>
        <p:spPr>
          <a:xfrm>
            <a:off x="6540338" y="276485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Drehzahlerkennung implementieren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3F53BDE-D8A1-4D9D-B83D-6A4EE8D99864}"/>
              </a:ext>
            </a:extLst>
          </p:cNvPr>
          <p:cNvSpPr txBox="1"/>
          <p:nvPr/>
        </p:nvSpPr>
        <p:spPr>
          <a:xfrm>
            <a:off x="6534032" y="1655606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Antriebsbaustein programmieren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5C46257-5D7A-4982-94D8-AE79E29A4140}"/>
              </a:ext>
            </a:extLst>
          </p:cNvPr>
          <p:cNvSpPr txBox="1"/>
          <p:nvPr/>
        </p:nvSpPr>
        <p:spPr>
          <a:xfrm>
            <a:off x="3394976" y="2772095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Lenkungsbaustein programmieren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74294B1-9F03-45AD-AE84-E3D75A6DAD7B}"/>
              </a:ext>
            </a:extLst>
          </p:cNvPr>
          <p:cNvSpPr txBox="1"/>
          <p:nvPr/>
        </p:nvSpPr>
        <p:spPr>
          <a:xfrm>
            <a:off x="249614" y="2764859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Bedienungs-Board erstellen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CBA7081-4E43-4C98-9CED-4EB5AC6A7D07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470639" y="1980084"/>
            <a:ext cx="924337" cy="0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E609C73-6B60-4D87-871E-35257F73474E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5609695" y="1978772"/>
            <a:ext cx="924337" cy="1312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79881B8-D293-45AC-A7C3-C0E1502F55F3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 flipV="1">
            <a:off x="2464333" y="3088025"/>
            <a:ext cx="930643" cy="7236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D7CDE63-9F4C-440C-8905-AB386AB14EE1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>
            <a:off x="5609695" y="3088024"/>
            <a:ext cx="930643" cy="7237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E55B610-D576-4B26-A7F9-6A979DAF8F09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>
            <a:off x="7641392" y="2301937"/>
            <a:ext cx="6306" cy="462921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9AB90EFC-0F1C-4F47-8627-4060ADB4A60F}"/>
              </a:ext>
            </a:extLst>
          </p:cNvPr>
          <p:cNvSpPr txBox="1"/>
          <p:nvPr/>
        </p:nvSpPr>
        <p:spPr>
          <a:xfrm>
            <a:off x="261382" y="3879991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Anzeige programmieren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D3E2773-0C59-4E45-AF78-1A939E4A8DC4}"/>
              </a:ext>
            </a:extLst>
          </p:cNvPr>
          <p:cNvCxnSpPr>
            <a:cxnSpLocks/>
            <a:stCxn id="15" idx="2"/>
            <a:endCxn id="43" idx="0"/>
          </p:cNvCxnSpPr>
          <p:nvPr/>
        </p:nvCxnSpPr>
        <p:spPr>
          <a:xfrm>
            <a:off x="1356974" y="3411190"/>
            <a:ext cx="11768" cy="468801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8A8F71FC-C427-4957-993E-07800D99FFF7}"/>
              </a:ext>
            </a:extLst>
          </p:cNvPr>
          <p:cNvSpPr txBox="1"/>
          <p:nvPr/>
        </p:nvSpPr>
        <p:spPr>
          <a:xfrm>
            <a:off x="3406744" y="3888200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Streckenerkennung programmieren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7D6D5FB-C04C-415F-A24E-180BC8924A81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2476101" y="4203157"/>
            <a:ext cx="930643" cy="8209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E04E42E4-02CB-4B5D-866B-0D6D25EDCAE4}"/>
              </a:ext>
            </a:extLst>
          </p:cNvPr>
          <p:cNvSpPr txBox="1"/>
          <p:nvPr/>
        </p:nvSpPr>
        <p:spPr>
          <a:xfrm>
            <a:off x="6545801" y="3888200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Regelung implementieren</a:t>
            </a: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E6029C89-86FC-4064-9CD1-AAF52AD0DE06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5621463" y="4211366"/>
            <a:ext cx="924338" cy="0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CD6E0CBA-1790-4500-AADA-DD9DF960F4DB}"/>
              </a:ext>
            </a:extLst>
          </p:cNvPr>
          <p:cNvSpPr txBox="1"/>
          <p:nvPr/>
        </p:nvSpPr>
        <p:spPr>
          <a:xfrm>
            <a:off x="6545801" y="5012761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Hindernisse erkennen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27B93C9B-8BA9-4C33-AA11-468EBCD9C0CA}"/>
              </a:ext>
            </a:extLst>
          </p:cNvPr>
          <p:cNvCxnSpPr>
            <a:cxnSpLocks/>
            <a:stCxn id="57" idx="2"/>
            <a:endCxn id="62" idx="0"/>
          </p:cNvCxnSpPr>
          <p:nvPr/>
        </p:nvCxnSpPr>
        <p:spPr>
          <a:xfrm>
            <a:off x="7653161" y="4534531"/>
            <a:ext cx="0" cy="478230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F5E037D2-7A47-4D1B-B0AE-4D1C73F33AC1}"/>
              </a:ext>
            </a:extLst>
          </p:cNvPr>
          <p:cNvSpPr txBox="1"/>
          <p:nvPr/>
        </p:nvSpPr>
        <p:spPr>
          <a:xfrm>
            <a:off x="3406744" y="5014686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NXP Cup 2021 gewinnen</a:t>
            </a:r>
          </a:p>
        </p:txBody>
      </p: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BA663FA-BF1E-4FD4-8781-791F545FF323}"/>
              </a:ext>
            </a:extLst>
          </p:cNvPr>
          <p:cNvCxnSpPr>
            <a:cxnSpLocks/>
          </p:cNvCxnSpPr>
          <p:nvPr/>
        </p:nvCxnSpPr>
        <p:spPr>
          <a:xfrm flipH="1">
            <a:off x="5621463" y="5333390"/>
            <a:ext cx="924338" cy="1925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fik 41" descr="Häkchen">
            <a:extLst>
              <a:ext uri="{FF2B5EF4-FFF2-40B4-BE49-F238E27FC236}">
                <a16:creationId xmlns:a16="http://schemas.microsoft.com/office/drawing/2014/main" id="{CBCB834D-FC83-4EA4-8412-A2C81EEEAA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8237" y="1166436"/>
            <a:ext cx="735728" cy="735728"/>
          </a:xfrm>
          <a:prstGeom prst="rect">
            <a:avLst/>
          </a:prstGeom>
        </p:spPr>
      </p:pic>
      <p:pic>
        <p:nvPicPr>
          <p:cNvPr id="54" name="Grafik 53" descr="Häkchen">
            <a:extLst>
              <a:ext uri="{FF2B5EF4-FFF2-40B4-BE49-F238E27FC236}">
                <a16:creationId xmlns:a16="http://schemas.microsoft.com/office/drawing/2014/main" id="{C3FFF76E-7DB5-40B5-BEFF-25D6EC99B4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3599" y="1152284"/>
            <a:ext cx="735728" cy="735728"/>
          </a:xfrm>
          <a:prstGeom prst="rect">
            <a:avLst/>
          </a:prstGeom>
        </p:spPr>
      </p:pic>
      <p:pic>
        <p:nvPicPr>
          <p:cNvPr id="55" name="Grafik 54" descr="Häkchen">
            <a:extLst>
              <a:ext uri="{FF2B5EF4-FFF2-40B4-BE49-F238E27FC236}">
                <a16:creationId xmlns:a16="http://schemas.microsoft.com/office/drawing/2014/main" id="{90E1CD20-FD3B-4866-B147-1CEC89482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0887" y="1172185"/>
            <a:ext cx="735728" cy="735728"/>
          </a:xfrm>
          <a:prstGeom prst="rect">
            <a:avLst/>
          </a:prstGeom>
        </p:spPr>
      </p:pic>
      <p:pic>
        <p:nvPicPr>
          <p:cNvPr id="56" name="Grafik 55" descr="Häkchen">
            <a:extLst>
              <a:ext uri="{FF2B5EF4-FFF2-40B4-BE49-F238E27FC236}">
                <a16:creationId xmlns:a16="http://schemas.microsoft.com/office/drawing/2014/main" id="{E2ECBA55-2520-4D68-AA0F-4DFC100A14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8853" y="2275625"/>
            <a:ext cx="735728" cy="735728"/>
          </a:xfrm>
          <a:prstGeom prst="rect">
            <a:avLst/>
          </a:prstGeom>
        </p:spPr>
      </p:pic>
      <p:pic>
        <p:nvPicPr>
          <p:cNvPr id="59" name="Grafik 58" descr="Häkchen">
            <a:extLst>
              <a:ext uri="{FF2B5EF4-FFF2-40B4-BE49-F238E27FC236}">
                <a16:creationId xmlns:a16="http://schemas.microsoft.com/office/drawing/2014/main" id="{773118BE-4EAF-42AA-947D-C97739EED5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2086" y="2285611"/>
            <a:ext cx="735728" cy="735728"/>
          </a:xfrm>
          <a:prstGeom prst="rect">
            <a:avLst/>
          </a:prstGeom>
        </p:spPr>
      </p:pic>
      <p:pic>
        <p:nvPicPr>
          <p:cNvPr id="46" name="Grafik 45" descr="Schließen">
            <a:extLst>
              <a:ext uri="{FF2B5EF4-FFF2-40B4-BE49-F238E27FC236}">
                <a16:creationId xmlns:a16="http://schemas.microsoft.com/office/drawing/2014/main" id="{59BDEAF6-5D72-4695-BF52-CD0BC7C52D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7916" y="3387871"/>
            <a:ext cx="914400" cy="914400"/>
          </a:xfrm>
          <a:prstGeom prst="rect">
            <a:avLst/>
          </a:prstGeom>
        </p:spPr>
      </p:pic>
      <p:pic>
        <p:nvPicPr>
          <p:cNvPr id="60" name="Grafik 59" descr="Schließen">
            <a:extLst>
              <a:ext uri="{FF2B5EF4-FFF2-40B4-BE49-F238E27FC236}">
                <a16:creationId xmlns:a16="http://schemas.microsoft.com/office/drawing/2014/main" id="{5486EC5E-39FF-48AD-86DD-D32D38658D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0891" y="3412507"/>
            <a:ext cx="914400" cy="914400"/>
          </a:xfrm>
          <a:prstGeom prst="rect">
            <a:avLst/>
          </a:prstGeom>
        </p:spPr>
      </p:pic>
      <p:pic>
        <p:nvPicPr>
          <p:cNvPr id="61" name="Grafik 60" descr="Schließen">
            <a:extLst>
              <a:ext uri="{FF2B5EF4-FFF2-40B4-BE49-F238E27FC236}">
                <a16:creationId xmlns:a16="http://schemas.microsoft.com/office/drawing/2014/main" id="{FF68C773-BD20-4B3A-9865-F9461ADB33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3866" y="3422791"/>
            <a:ext cx="914400" cy="914400"/>
          </a:xfrm>
          <a:prstGeom prst="rect">
            <a:avLst/>
          </a:prstGeom>
        </p:spPr>
      </p:pic>
      <p:pic>
        <p:nvPicPr>
          <p:cNvPr id="63" name="Grafik 62" descr="Schließen">
            <a:extLst>
              <a:ext uri="{FF2B5EF4-FFF2-40B4-BE49-F238E27FC236}">
                <a16:creationId xmlns:a16="http://schemas.microsoft.com/office/drawing/2014/main" id="{9CE42C10-78AD-44E4-8BBF-2AC5330A3C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3866" y="4554342"/>
            <a:ext cx="914400" cy="914400"/>
          </a:xfrm>
          <a:prstGeom prst="rect">
            <a:avLst/>
          </a:prstGeom>
        </p:spPr>
      </p:pic>
      <p:pic>
        <p:nvPicPr>
          <p:cNvPr id="64" name="Grafik 63" descr="Schließen">
            <a:extLst>
              <a:ext uri="{FF2B5EF4-FFF2-40B4-BE49-F238E27FC236}">
                <a16:creationId xmlns:a16="http://schemas.microsoft.com/office/drawing/2014/main" id="{06AD0502-0796-4B38-822B-57CB6E1A4C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7721" y="4494839"/>
            <a:ext cx="914400" cy="914400"/>
          </a:xfrm>
          <a:prstGeom prst="rect">
            <a:avLst/>
          </a:prstGeom>
        </p:spPr>
      </p:pic>
      <p:sp>
        <p:nvSpPr>
          <p:cNvPr id="49" name="Rechteck 48">
            <a:extLst>
              <a:ext uri="{FF2B5EF4-FFF2-40B4-BE49-F238E27FC236}">
                <a16:creationId xmlns:a16="http://schemas.microsoft.com/office/drawing/2014/main" id="{9887F223-A9BF-4356-8B4E-E74DAAF4FBDC}"/>
              </a:ext>
            </a:extLst>
          </p:cNvPr>
          <p:cNvSpPr/>
          <p:nvPr/>
        </p:nvSpPr>
        <p:spPr>
          <a:xfrm>
            <a:off x="6519628" y="2760521"/>
            <a:ext cx="2229123" cy="649354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Motorcontroller konfigurieren</a:t>
            </a:r>
          </a:p>
        </p:txBody>
      </p:sp>
      <p:pic>
        <p:nvPicPr>
          <p:cNvPr id="65" name="Grafik 64" descr="Häkchen">
            <a:extLst>
              <a:ext uri="{FF2B5EF4-FFF2-40B4-BE49-F238E27FC236}">
                <a16:creationId xmlns:a16="http://schemas.microsoft.com/office/drawing/2014/main" id="{186617BB-A57A-4A23-A374-475326D9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9516" y="2272157"/>
            <a:ext cx="735728" cy="735728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id="{DF9D0A40-94F7-44F4-9636-CE2478E2D984}"/>
              </a:ext>
            </a:extLst>
          </p:cNvPr>
          <p:cNvSpPr txBox="1"/>
          <p:nvPr/>
        </p:nvSpPr>
        <p:spPr>
          <a:xfrm>
            <a:off x="6543834" y="3898105"/>
            <a:ext cx="2214719" cy="646331"/>
          </a:xfrm>
          <a:prstGeom prst="rect">
            <a:avLst/>
          </a:prstGeom>
          <a:solidFill>
            <a:srgbClr val="BE0000"/>
          </a:solidFill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Drehzahlerkennung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855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L 0.00121 0.1636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817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7.40741E-7 L -0.34462 0.00093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4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  <p:bldP spid="85" grpId="0" animBg="1"/>
      <p:bldP spid="49" grpId="0" animBg="1"/>
      <p:bldP spid="7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362D1-27DD-4B80-9F84-E0D33519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Nebenziele für das C-Programm:</a:t>
            </a:r>
          </a:p>
          <a:p>
            <a:pPr marL="0" indent="0">
              <a:buNone/>
            </a:pPr>
            <a:endParaRPr lang="de-DE" sz="2400" b="1" u="sng" dirty="0">
              <a:solidFill>
                <a:srgbClr val="BE0000"/>
              </a:solidFill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Übersichtlicher Aufbau des Programms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Nachvollziehbarkeit durch Kommentation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Eingängige Benennung der Funktionen und Parameter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1. </a:t>
            </a:r>
            <a:r>
              <a:rPr lang="de-DE" sz="2800" dirty="0"/>
              <a:t>Zielsetzung und Konzept  IV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1550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Bildaufnahme mit der Zeilenkamera 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A1C2ACA-A345-4EB0-887A-9A9FBA926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9" y="2564904"/>
            <a:ext cx="7908482" cy="270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01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Bildaufnahme mit der Zeilenkamera 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C8B7A3-7204-48E3-A698-BAB0B7389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39" y="4293096"/>
            <a:ext cx="6615519" cy="19630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D80E42E-5C24-44A7-B7EE-E4B2326FD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4" y="1249893"/>
            <a:ext cx="7998251" cy="269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12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Bildaufnahme mit der Zeilenkamera III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23.06.2021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32A03BF-F1A1-4704-B44A-377A68FF0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7717"/>
            <a:ext cx="9144000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09908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-0926[2]">
  <a:themeElements>
    <a:clrScheme name="Benutzerdefiniert 1">
      <a:dk1>
        <a:srgbClr val="272727"/>
      </a:dk1>
      <a:lt1>
        <a:srgbClr val="FFFFFF"/>
      </a:lt1>
      <a:dk2>
        <a:srgbClr val="000000"/>
      </a:dk2>
      <a:lt2>
        <a:srgbClr val="626262"/>
      </a:lt2>
      <a:accent1>
        <a:srgbClr val="78B400"/>
      </a:accent1>
      <a:accent2>
        <a:srgbClr val="4196B4"/>
      </a:accent2>
      <a:accent3>
        <a:srgbClr val="4B9664"/>
      </a:accent3>
      <a:accent4>
        <a:srgbClr val="FFB400"/>
      </a:accent4>
      <a:accent5>
        <a:srgbClr val="325596"/>
      </a:accent5>
      <a:accent6>
        <a:srgbClr val="5F4678"/>
      </a:accent6>
      <a:hlink>
        <a:srgbClr val="2700CE"/>
      </a:hlink>
      <a:folHlink>
        <a:srgbClr val="808080"/>
      </a:folHlink>
    </a:clrScheme>
    <a:fontScheme name="Hochschule Landshu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E00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master-0926[2].potx</Template>
  <TotalTime>0</TotalTime>
  <Words>1094</Words>
  <Application>Microsoft Office PowerPoint</Application>
  <PresentationFormat>Bildschirmpräsentation (4:3)</PresentationFormat>
  <Paragraphs>287</Paragraphs>
  <Slides>38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Calibri</vt:lpstr>
      <vt:lpstr>Symbol</vt:lpstr>
      <vt:lpstr>Wingdings</vt:lpstr>
      <vt:lpstr>master-0926[2]</vt:lpstr>
      <vt:lpstr>Aufbau und Programmierung eines Modellfahrzeugs für den NXP Cup Christian Ecker, Matthias Summer, Markus Ambrosch – Master Elektrotechnik Sem.2 SS21</vt:lpstr>
      <vt:lpstr>Präsentationsinhalt:</vt:lpstr>
      <vt:lpstr>1. Zielsetzung und Konzept  I</vt:lpstr>
      <vt:lpstr>1. Zielsetzung und Konzept  II</vt:lpstr>
      <vt:lpstr>1. Zielsetzung und Konzept  III</vt:lpstr>
      <vt:lpstr>1. Zielsetzung und Konzept  IV</vt:lpstr>
      <vt:lpstr>2. Bildaufnahme mit der Zeilenkamera I</vt:lpstr>
      <vt:lpstr>2. Bildaufnahme mit der Zeilenkamera II</vt:lpstr>
      <vt:lpstr>2. Bildaufnahme mit der Zeilenkamera III</vt:lpstr>
      <vt:lpstr>2. Bildaufnahme mit der Zeilenkamera IV</vt:lpstr>
      <vt:lpstr>2. Bildaufnahme mit der Zeilenkamera V</vt:lpstr>
      <vt:lpstr>3. 3D-Druck-Anbauteil Antriebsabdeckung</vt:lpstr>
      <vt:lpstr>3. 3D-Anbauteil Antriebsabdeckung</vt:lpstr>
      <vt:lpstr>4. Programmierung der Anzeige I</vt:lpstr>
      <vt:lpstr>4. Programmierung der Anzeige II</vt:lpstr>
      <vt:lpstr>4. Programmierung der Anzeige III</vt:lpstr>
      <vt:lpstr>4. Programmierung der Anzeige IV</vt:lpstr>
      <vt:lpstr>4. Programmierung der Anzeige V</vt:lpstr>
      <vt:lpstr>4. Programmierung der Anzeige VI</vt:lpstr>
      <vt:lpstr>5. Menüführung I</vt:lpstr>
      <vt:lpstr>5. Menüführung II Einschub Motoren</vt:lpstr>
      <vt:lpstr>5. Menüführung III</vt:lpstr>
      <vt:lpstr>6. Steuerung des Bedienungsboards I</vt:lpstr>
      <vt:lpstr>6. Steuerung des Bedienungsboards II</vt:lpstr>
      <vt:lpstr>7. Drehzahlmessung I; Notwendigkeit</vt:lpstr>
      <vt:lpstr>7. Drehzahlmessung II Notwendigkeit</vt:lpstr>
      <vt:lpstr>7. Drehzahlmessung III Methoden</vt:lpstr>
      <vt:lpstr>7. Drehzahlmessung IV Tiefpass-/Komparator</vt:lpstr>
      <vt:lpstr>7. Drehzahlmessung V Tiefpass-/Komparator</vt:lpstr>
      <vt:lpstr>7. Drehzahlmessung VI Tiefpass-/Komparator</vt:lpstr>
      <vt:lpstr>7. Drehzahlmessung VII Layout</vt:lpstr>
      <vt:lpstr>7. Drehzahlmessung VIII ISR</vt:lpstr>
      <vt:lpstr>7. Drehzahlmessung IX Messprobleme</vt:lpstr>
      <vt:lpstr>7. Drehzahlmessung X Ausblick</vt:lpstr>
      <vt:lpstr>8. Zusammenfassung, Fazit und Ausblick</vt:lpstr>
      <vt:lpstr>Dritter Platz bei der Innovation Challenge von electromaker.io</vt:lpstr>
      <vt:lpstr>9. Quellen</vt:lpstr>
      <vt:lpstr>PowerPoint-Präsentation</vt:lpstr>
    </vt:vector>
  </TitlesOfParts>
  <Company>Hochschule Landshut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Schnyder Ulrike</dc:creator>
  <cp:lastModifiedBy>Christian Ecker</cp:lastModifiedBy>
  <cp:revision>513</cp:revision>
  <cp:lastPrinted>2019-11-04T15:37:24Z</cp:lastPrinted>
  <dcterms:created xsi:type="dcterms:W3CDTF">2016-09-12T07:09:21Z</dcterms:created>
  <dcterms:modified xsi:type="dcterms:W3CDTF">2021-06-23T08:51:31Z</dcterms:modified>
  <cp:contentStatus/>
</cp:coreProperties>
</file>